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423" r:id="rId2"/>
    <p:sldId id="436" r:id="rId3"/>
    <p:sldId id="437" r:id="rId4"/>
    <p:sldId id="438" r:id="rId5"/>
    <p:sldId id="439" r:id="rId6"/>
    <p:sldId id="440" r:id="rId7"/>
    <p:sldId id="441" r:id="rId8"/>
    <p:sldId id="473" r:id="rId9"/>
    <p:sldId id="443" r:id="rId10"/>
    <p:sldId id="444" r:id="rId11"/>
    <p:sldId id="472" r:id="rId12"/>
    <p:sldId id="446" r:id="rId13"/>
    <p:sldId id="447" r:id="rId14"/>
    <p:sldId id="448" r:id="rId15"/>
    <p:sldId id="449" r:id="rId16"/>
    <p:sldId id="450" r:id="rId17"/>
    <p:sldId id="452" r:id="rId18"/>
    <p:sldId id="453" r:id="rId19"/>
    <p:sldId id="454" r:id="rId20"/>
    <p:sldId id="455" r:id="rId21"/>
    <p:sldId id="456" r:id="rId22"/>
    <p:sldId id="461" r:id="rId23"/>
    <p:sldId id="459" r:id="rId24"/>
    <p:sldId id="460" r:id="rId25"/>
    <p:sldId id="462" r:id="rId26"/>
    <p:sldId id="470" r:id="rId27"/>
    <p:sldId id="471" r:id="rId28"/>
    <p:sldId id="469" r:id="rId29"/>
    <p:sldId id="467" r:id="rId30"/>
    <p:sldId id="465" r:id="rId31"/>
    <p:sldId id="388" r:id="rId32"/>
  </p:sldIdLst>
  <p:sldSz cx="9144000" cy="6858000" type="screen4x3"/>
  <p:notesSz cx="68087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EF6"/>
    <a:srgbClr val="FFFFFF"/>
    <a:srgbClr val="002060"/>
    <a:srgbClr val="0000FF"/>
    <a:srgbClr val="8C19FF"/>
    <a:srgbClr val="965F0E"/>
    <a:srgbClr val="98600F"/>
    <a:srgbClr val="FFCCFF"/>
    <a:srgbClr val="8DCADB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513" autoAdjust="0"/>
  </p:normalViewPr>
  <p:slideViewPr>
    <p:cSldViewPr snapToGrid="0">
      <p:cViewPr>
        <p:scale>
          <a:sx n="84" d="100"/>
          <a:sy n="84" d="100"/>
        </p:scale>
        <p:origin x="-2384" y="-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6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3579" y="0"/>
          <a:ext cx="3598247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th-TH" sz="20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การวิเคราะห์น้ำท่า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077778" y="0"/>
          <a:ext cx="545005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0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แผนที่แสดงพื้นที่เสี่ยงภัยน้ำท่วม</a:t>
          </a:r>
          <a:endParaRPr lang="en-US" sz="20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37325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07998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E6877CB6-1389-41FD-8495-7D05E13C39D7}" type="presOf" srcId="{C29305E1-78DA-3B4D-8636-048E6B28678A}" destId="{90184A1D-7953-C144-9895-710F14DAD3F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CF2AF69E-530B-4393-997B-2E4AAA24313F}" type="presOf" srcId="{0DFBC139-30A6-DD44-B0FD-77BD0950084A}" destId="{5A3015AE-8F9C-684D-BE61-3FC67FDA0058}" srcOrd="0" destOrd="0" presId="urn:microsoft.com/office/officeart/2005/8/layout/hChevron3"/>
    <dgm:cxn modelId="{04F99546-6953-4076-A90F-CC451FDFF9A2}" type="presOf" srcId="{4165EC1F-DB59-DB49-949A-F765A865848F}" destId="{BE7B8F65-ACEB-6340-B3DD-F0B2AF720196}" srcOrd="0" destOrd="0" presId="urn:microsoft.com/office/officeart/2005/8/layout/hChevron3"/>
    <dgm:cxn modelId="{D595642F-AAA3-466E-94DB-6044ACD4BD93}" type="presParOf" srcId="{5A3015AE-8F9C-684D-BE61-3FC67FDA0058}" destId="{90184A1D-7953-C144-9895-710F14DAD3F8}" srcOrd="0" destOrd="0" presId="urn:microsoft.com/office/officeart/2005/8/layout/hChevron3"/>
    <dgm:cxn modelId="{20411377-60A3-45B0-9254-3D34BF0AA5F1}" type="presParOf" srcId="{5A3015AE-8F9C-684D-BE61-3FC67FDA0058}" destId="{07F549BE-2F5B-AB43-B74B-AE461F7C5FD1}" srcOrd="1" destOrd="0" presId="urn:microsoft.com/office/officeart/2005/8/layout/hChevron3"/>
    <dgm:cxn modelId="{54B0F71F-6AF8-48FE-8787-9CBBF13366DF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3579" y="0"/>
          <a:ext cx="3598247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th-TH" sz="20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การวิเคราะห์น้ำท่า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077778" y="0"/>
          <a:ext cx="545005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0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แผนที่เฝ้าระวัง</a:t>
          </a:r>
          <a:r>
            <a:rPr lang="th-TH" sz="2000" dirty="0" smtClean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ดินถล่ม</a:t>
          </a:r>
          <a:endParaRPr lang="en-US" sz="20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37325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07998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5ACB09A1-1CA0-4C7F-9C5F-8D630C64EEC8}" type="presOf" srcId="{C29305E1-78DA-3B4D-8636-048E6B28678A}" destId="{90184A1D-7953-C144-9895-710F14DAD3F8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FE8B0BF0-7402-49F7-A058-DACF69ADBDDB}" type="presOf" srcId="{4165EC1F-DB59-DB49-949A-F765A865848F}" destId="{BE7B8F65-ACEB-6340-B3DD-F0B2AF720196}" srcOrd="0" destOrd="0" presId="urn:microsoft.com/office/officeart/2005/8/layout/hChevron3"/>
    <dgm:cxn modelId="{4510EDDE-161B-4ECC-981F-6D9062463BF9}" type="presOf" srcId="{0DFBC139-30A6-DD44-B0FD-77BD0950084A}" destId="{5A3015AE-8F9C-684D-BE61-3FC67FDA005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41F19836-D81E-4C84-9EA8-43D105161F19}" type="presParOf" srcId="{5A3015AE-8F9C-684D-BE61-3FC67FDA0058}" destId="{90184A1D-7953-C144-9895-710F14DAD3F8}" srcOrd="0" destOrd="0" presId="urn:microsoft.com/office/officeart/2005/8/layout/hChevron3"/>
    <dgm:cxn modelId="{A8C5A8B4-3972-47A7-B5C3-87BD88753319}" type="presParOf" srcId="{5A3015AE-8F9C-684D-BE61-3FC67FDA0058}" destId="{07F549BE-2F5B-AB43-B74B-AE461F7C5FD1}" srcOrd="1" destOrd="0" presId="urn:microsoft.com/office/officeart/2005/8/layout/hChevron3"/>
    <dgm:cxn modelId="{47C04A38-CC5C-4F1E-A747-F64691BC8DAC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2308" y="0"/>
          <a:ext cx="408173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en-US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 </a:t>
          </a:r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687046" y="0"/>
          <a:ext cx="4842053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การติดตาม เฝ้าระวังและการคาดการณ์</a:t>
          </a:r>
          <a:endParaRPr lang="en-US" sz="24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24910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178347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88751E16-6BB1-4A42-8212-41F40E8EEB7B}" type="presOf" srcId="{C29305E1-78DA-3B4D-8636-048E6B28678A}" destId="{90184A1D-7953-C144-9895-710F14DAD3F8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BA293EBA-15E0-411C-912D-EF7CD35DB930}" type="presOf" srcId="{0DFBC139-30A6-DD44-B0FD-77BD0950084A}" destId="{5A3015AE-8F9C-684D-BE61-3FC67FDA005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58698125-A2F4-4B8E-A5ED-1A517A2A4D96}" type="presOf" srcId="{4165EC1F-DB59-DB49-949A-F765A865848F}" destId="{BE7B8F65-ACEB-6340-B3DD-F0B2AF720196}" srcOrd="0" destOrd="0" presId="urn:microsoft.com/office/officeart/2005/8/layout/hChevron3"/>
    <dgm:cxn modelId="{39AE0776-3437-48DE-BD8F-F91632031DD9}" type="presParOf" srcId="{5A3015AE-8F9C-684D-BE61-3FC67FDA0058}" destId="{90184A1D-7953-C144-9895-710F14DAD3F8}" srcOrd="0" destOrd="0" presId="urn:microsoft.com/office/officeart/2005/8/layout/hChevron3"/>
    <dgm:cxn modelId="{96377239-0FB7-4CA4-875B-2987E05F56C4}" type="presParOf" srcId="{5A3015AE-8F9C-684D-BE61-3FC67FDA0058}" destId="{07F549BE-2F5B-AB43-B74B-AE461F7C5FD1}" srcOrd="1" destOrd="0" presId="urn:microsoft.com/office/officeart/2005/8/layout/hChevron3"/>
    <dgm:cxn modelId="{38FEE684-9BEC-48B7-AB19-69E225E2937B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2308" y="0"/>
          <a:ext cx="408173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687046" y="0"/>
          <a:ext cx="4842053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ระดับลุ่มน้ำ (การใช้พื้นที่ลุ่มต่ำ)</a:t>
          </a:r>
          <a:endParaRPr lang="en-US" sz="24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5112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43936" custLinFactNeighborX="74460" custLinFactNeighborY="-2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B47C1FF2-4DB9-4667-A602-7F55BB7411FC}" type="presOf" srcId="{4165EC1F-DB59-DB49-949A-F765A865848F}" destId="{BE7B8F65-ACEB-6340-B3DD-F0B2AF720196}" srcOrd="0" destOrd="0" presId="urn:microsoft.com/office/officeart/2005/8/layout/hChevron3"/>
    <dgm:cxn modelId="{24F484B0-A75F-4DAB-BA63-59E27982D576}" type="presOf" srcId="{C29305E1-78DA-3B4D-8636-048E6B28678A}" destId="{90184A1D-7953-C144-9895-710F14DAD3F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15817974-3B39-4977-9317-7C3285E4A8C6}" type="presOf" srcId="{0DFBC139-30A6-DD44-B0FD-77BD0950084A}" destId="{5A3015AE-8F9C-684D-BE61-3FC67FDA0058}" srcOrd="0" destOrd="0" presId="urn:microsoft.com/office/officeart/2005/8/layout/hChevron3"/>
    <dgm:cxn modelId="{1396B138-5ECC-4C9B-AEAC-64756BFDA969}" type="presParOf" srcId="{5A3015AE-8F9C-684D-BE61-3FC67FDA0058}" destId="{90184A1D-7953-C144-9895-710F14DAD3F8}" srcOrd="0" destOrd="0" presId="urn:microsoft.com/office/officeart/2005/8/layout/hChevron3"/>
    <dgm:cxn modelId="{2BAB959C-7668-4CFA-966B-CD46534A97D2}" type="presParOf" srcId="{5A3015AE-8F9C-684D-BE61-3FC67FDA0058}" destId="{07F549BE-2F5B-AB43-B74B-AE461F7C5FD1}" srcOrd="1" destOrd="0" presId="urn:microsoft.com/office/officeart/2005/8/layout/hChevron3"/>
    <dgm:cxn modelId="{698C5D53-A67E-4839-A6C5-D532A7B29F17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2308" y="0"/>
          <a:ext cx="408173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en-US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 </a:t>
          </a:r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687046" y="0"/>
          <a:ext cx="4842053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400" dirty="0" smtClean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การเตรียมความพร้อมด้านเครื่องจักรเครื่องมือ</a:t>
          </a:r>
          <a:endParaRPr lang="en-US" sz="24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24910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178347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946FA1DA-273E-4C54-B8AF-4FB2FFBAEB28}" type="presOf" srcId="{0DFBC139-30A6-DD44-B0FD-77BD0950084A}" destId="{5A3015AE-8F9C-684D-BE61-3FC67FDA0058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C1786585-9041-4CC3-9806-C913261D4417}" type="presOf" srcId="{4165EC1F-DB59-DB49-949A-F765A865848F}" destId="{BE7B8F65-ACEB-6340-B3DD-F0B2AF720196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1F16595D-4D82-4681-A452-C24E39F94026}" type="presOf" srcId="{C29305E1-78DA-3B4D-8636-048E6B28678A}" destId="{90184A1D-7953-C144-9895-710F14DAD3F8}" srcOrd="0" destOrd="0" presId="urn:microsoft.com/office/officeart/2005/8/layout/hChevron3"/>
    <dgm:cxn modelId="{E5375F55-F334-4CD5-B9B6-4F6042BD031C}" type="presParOf" srcId="{5A3015AE-8F9C-684D-BE61-3FC67FDA0058}" destId="{90184A1D-7953-C144-9895-710F14DAD3F8}" srcOrd="0" destOrd="0" presId="urn:microsoft.com/office/officeart/2005/8/layout/hChevron3"/>
    <dgm:cxn modelId="{ABAADC6B-A771-4D21-B9C8-EA6A19263A27}" type="presParOf" srcId="{5A3015AE-8F9C-684D-BE61-3FC67FDA0058}" destId="{07F549BE-2F5B-AB43-B74B-AE461F7C5FD1}" srcOrd="1" destOrd="0" presId="urn:microsoft.com/office/officeart/2005/8/layout/hChevron3"/>
    <dgm:cxn modelId="{9B8076C4-69FE-42B9-B12F-28D4CD318C1D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2308" y="0"/>
          <a:ext cx="408173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687046" y="0"/>
          <a:ext cx="4842053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400" dirty="0" smtClean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ระดับจังหวัด</a:t>
          </a:r>
          <a:endParaRPr lang="en-US" sz="24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239850" custLinFactNeighborY="219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43936" custLinFactNeighborX="74460" custLinFactNeighborY="-2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6198EDDC-7F4A-40DE-A426-F48631191263}" type="presOf" srcId="{4165EC1F-DB59-DB49-949A-F765A865848F}" destId="{BE7B8F65-ACEB-6340-B3DD-F0B2AF720196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67EFA786-9B7B-4C16-AA00-0DA5B76A8BBE}" type="presOf" srcId="{C29305E1-78DA-3B4D-8636-048E6B28678A}" destId="{90184A1D-7953-C144-9895-710F14DAD3F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306C38D3-1887-40F5-A8A4-674A4584361D}" type="presOf" srcId="{0DFBC139-30A6-DD44-B0FD-77BD0950084A}" destId="{5A3015AE-8F9C-684D-BE61-3FC67FDA0058}" srcOrd="0" destOrd="0" presId="urn:microsoft.com/office/officeart/2005/8/layout/hChevron3"/>
    <dgm:cxn modelId="{C0C31AC0-CC5B-44F7-88E7-FB5AEDB7132A}" type="presParOf" srcId="{5A3015AE-8F9C-684D-BE61-3FC67FDA0058}" destId="{90184A1D-7953-C144-9895-710F14DAD3F8}" srcOrd="0" destOrd="0" presId="urn:microsoft.com/office/officeart/2005/8/layout/hChevron3"/>
    <dgm:cxn modelId="{3BF40D4C-28CB-49E2-8CEC-6E82B621A0C5}" type="presParOf" srcId="{5A3015AE-8F9C-684D-BE61-3FC67FDA0058}" destId="{07F549BE-2F5B-AB43-B74B-AE461F7C5FD1}" srcOrd="1" destOrd="0" presId="urn:microsoft.com/office/officeart/2005/8/layout/hChevron3"/>
    <dgm:cxn modelId="{5057B514-1969-4FBD-AB81-E03CCC7793D5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1818" y="0"/>
          <a:ext cx="1828431" cy="412457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การวิเคราะห์น้ำท่า</a:t>
          </a:r>
        </a:p>
      </dsp:txBody>
      <dsp:txXfrm>
        <a:off x="1818" y="0"/>
        <a:ext cx="1725317" cy="412457"/>
      </dsp:txXfrm>
    </dsp:sp>
    <dsp:sp modelId="{BE7B8F65-ACEB-6340-B3DD-F0B2AF720196}">
      <dsp:nvSpPr>
        <dsp:cNvPr id="0" name=""/>
        <dsp:cNvSpPr/>
      </dsp:nvSpPr>
      <dsp:spPr>
        <a:xfrm>
          <a:off x="1563957" y="0"/>
          <a:ext cx="2769416" cy="41245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แผนที่แสดงพื้นที่เสี่ยงภัยน้ำท่วม</a:t>
          </a:r>
          <a:endParaRPr lang="en-US" sz="20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1770186" y="0"/>
        <a:ext cx="2356959" cy="412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2779" y="0"/>
          <a:ext cx="2794188" cy="513517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การวิเคราะห์น้ำท่า</a:t>
          </a:r>
        </a:p>
      </dsp:txBody>
      <dsp:txXfrm>
        <a:off x="2779" y="0"/>
        <a:ext cx="2665809" cy="513517"/>
      </dsp:txXfrm>
    </dsp:sp>
    <dsp:sp modelId="{BE7B8F65-ACEB-6340-B3DD-F0B2AF720196}">
      <dsp:nvSpPr>
        <dsp:cNvPr id="0" name=""/>
        <dsp:cNvSpPr/>
      </dsp:nvSpPr>
      <dsp:spPr>
        <a:xfrm>
          <a:off x="2390022" y="0"/>
          <a:ext cx="4232190" cy="51351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แผนที่เฝ้าระวัง</a:t>
          </a:r>
          <a:r>
            <a:rPr lang="th-TH" sz="2000" kern="1200" dirty="0" smtClean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ดินถล่ม</a:t>
          </a:r>
          <a:endParaRPr lang="en-US" sz="20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2646781" y="0"/>
        <a:ext cx="3718673" cy="5135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79" y="0"/>
          <a:ext cx="2764962" cy="514787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 </a:t>
          </a: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sp:txBody>
      <dsp:txXfrm>
        <a:off x="79" y="0"/>
        <a:ext cx="2636265" cy="514787"/>
      </dsp:txXfrm>
    </dsp:sp>
    <dsp:sp modelId="{BE7B8F65-ACEB-6340-B3DD-F0B2AF720196}">
      <dsp:nvSpPr>
        <dsp:cNvPr id="0" name=""/>
        <dsp:cNvSpPr/>
      </dsp:nvSpPr>
      <dsp:spPr>
        <a:xfrm>
          <a:off x="2322329" y="0"/>
          <a:ext cx="3947824" cy="51478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การติดตาม เฝ้าระวังและการคาดการณ์</a:t>
          </a:r>
          <a:endParaRPr lang="en-US" sz="24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2579723" y="0"/>
        <a:ext cx="3433037" cy="514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221" y="0"/>
          <a:ext cx="2261559" cy="513651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sp:txBody>
      <dsp:txXfrm>
        <a:off x="221" y="0"/>
        <a:ext cx="2133146" cy="513651"/>
      </dsp:txXfrm>
    </dsp:sp>
    <dsp:sp modelId="{BE7B8F65-ACEB-6340-B3DD-F0B2AF720196}">
      <dsp:nvSpPr>
        <dsp:cNvPr id="0" name=""/>
        <dsp:cNvSpPr/>
      </dsp:nvSpPr>
      <dsp:spPr>
        <a:xfrm>
          <a:off x="1962707" y="0"/>
          <a:ext cx="3650436" cy="513651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ระดับลุ่มน้ำ (การใช้พื้นที่ลุ่มต่ำ)</a:t>
          </a:r>
          <a:endParaRPr lang="en-US" sz="24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2219533" y="0"/>
        <a:ext cx="3136785" cy="5136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95" y="0"/>
          <a:ext cx="3330637" cy="514787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 </a:t>
          </a: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sp:txBody>
      <dsp:txXfrm>
        <a:off x="95" y="0"/>
        <a:ext cx="3201940" cy="514787"/>
      </dsp:txXfrm>
    </dsp:sp>
    <dsp:sp modelId="{BE7B8F65-ACEB-6340-B3DD-F0B2AF720196}">
      <dsp:nvSpPr>
        <dsp:cNvPr id="0" name=""/>
        <dsp:cNvSpPr/>
      </dsp:nvSpPr>
      <dsp:spPr>
        <a:xfrm>
          <a:off x="2797447" y="0"/>
          <a:ext cx="4755497" cy="51478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dirty="0" smtClean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การเตรียมความพร้อมด้านเครื่องจักรเครื่องมือ</a:t>
          </a:r>
          <a:endParaRPr lang="en-US" sz="24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3054841" y="0"/>
        <a:ext cx="4240710" cy="5147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396" y="82793"/>
          <a:ext cx="2183047" cy="364068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sp:txBody>
      <dsp:txXfrm>
        <a:off x="396" y="82793"/>
        <a:ext cx="2092030" cy="364068"/>
      </dsp:txXfrm>
    </dsp:sp>
    <dsp:sp modelId="{BE7B8F65-ACEB-6340-B3DD-F0B2AF720196}">
      <dsp:nvSpPr>
        <dsp:cNvPr id="0" name=""/>
        <dsp:cNvSpPr/>
      </dsp:nvSpPr>
      <dsp:spPr>
        <a:xfrm>
          <a:off x="2001806" y="74710"/>
          <a:ext cx="2220237" cy="364068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dirty="0" smtClean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ระดับจังหวัด</a:t>
          </a:r>
          <a:endParaRPr lang="en-US" sz="24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2183840" y="74710"/>
        <a:ext cx="1856169" cy="364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0475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8" y="1"/>
            <a:ext cx="2950475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378E1-010D-4039-850F-57FAE756E32F}" type="datetimeFigureOut">
              <a:rPr lang="en-US" smtClean="0"/>
              <a:pPr/>
              <a:t>20/5/18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1241425"/>
            <a:ext cx="44656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80" y="4777195"/>
            <a:ext cx="544703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50475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8" y="9428585"/>
            <a:ext cx="2950475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0C60-D895-4AA3-8189-F5F055C9E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50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72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02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15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63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18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39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17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5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3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0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1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61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6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AFA459-0D1E-49F1-A03C-5C4E19BB2555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6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8D057B6-DADB-49FD-9496-751DB4E45BB1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8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A827C8C-A055-4364-AC71-A9E44FC1112F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3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708DB3-C8E6-4211-9F8C-C739643C7961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0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9F0151-F99C-4CF3-96D0-19FB31F53BA3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1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BFB7B48-E5AD-4FBD-9D2C-C9CD17157717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6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FF9E330-8C4D-4040-BD22-8BE6BEBC9D92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4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5D5724-4E91-4BEB-B2B9-973A32548C46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8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A971413-8159-4F77-8743-03F55A967FE3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4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B7304EC-597A-4984-B239-7EA96F858506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ECC8315-245F-4D9D-AE02-703759DFA0EF}" type="datetime1">
              <a:rPr lang="en-US" smtClean="0"/>
              <a:pPr/>
              <a:t>20/5/18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6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1287" y="63993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5787614"/>
            <a:ext cx="935916" cy="1070385"/>
          </a:xfrm>
          <a:prstGeom prst="rect">
            <a:avLst/>
          </a:prstGeom>
          <a:solidFill>
            <a:srgbClr val="E5F2F6"/>
          </a:solidFill>
          <a:ln>
            <a:solidFill>
              <a:srgbClr val="E5F2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0" t="13136" r="5176" b="14177"/>
          <a:stretch/>
        </p:blipFill>
        <p:spPr>
          <a:xfrm>
            <a:off x="86063" y="5819887"/>
            <a:ext cx="828337" cy="99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4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5" Type="http://schemas.openxmlformats.org/officeDocument/2006/relationships/image" Target="../media/image36.gif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37.png"/><Relationship Id="rId5" Type="http://schemas.openxmlformats.org/officeDocument/2006/relationships/image" Target="../media/image41.emf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58.jpeg"/><Relationship Id="rId9" Type="http://schemas.openxmlformats.org/officeDocument/2006/relationships/image" Target="../media/image59.png"/><Relationship Id="rId10" Type="http://schemas.openxmlformats.org/officeDocument/2006/relationships/image" Target="../media/image60.gif"/><Relationship Id="rId11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jpe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74.png"/><Relationship Id="rId9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png"/><Relationship Id="rId5" Type="http://schemas.openxmlformats.org/officeDocument/2006/relationships/image" Target="../media/image79.tiff"/><Relationship Id="rId6" Type="http://schemas.openxmlformats.org/officeDocument/2006/relationships/image" Target="../media/image80.png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6.xml"/><Relationship Id="rId12" Type="http://schemas.openxmlformats.org/officeDocument/2006/relationships/image" Target="../media/image33.png"/><Relationship Id="rId13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3" Type="http://schemas.openxmlformats.org/officeDocument/2006/relationships/image" Target="../media/image82.tiff"/><Relationship Id="rId4" Type="http://schemas.openxmlformats.org/officeDocument/2006/relationships/image" Target="../media/image83.jpeg"/><Relationship Id="rId5" Type="http://schemas.openxmlformats.org/officeDocument/2006/relationships/image" Target="../media/image36.gif"/><Relationship Id="rId6" Type="http://schemas.openxmlformats.org/officeDocument/2006/relationships/image" Target="../media/image84.jpeg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jpeg"/><Relationship Id="rId6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tiff"/><Relationship Id="rId5" Type="http://schemas.openxmlformats.org/officeDocument/2006/relationships/image" Target="../media/image94.jpe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tiff"/><Relationship Id="rId9" Type="http://schemas.openxmlformats.org/officeDocument/2006/relationships/image" Target="../media/image98.jpeg"/><Relationship Id="rId10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tiff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20" Type="http://schemas.openxmlformats.org/officeDocument/2006/relationships/image" Target="../media/image111.jpeg"/><Relationship Id="rId21" Type="http://schemas.openxmlformats.org/officeDocument/2006/relationships/image" Target="../media/image112.png"/><Relationship Id="rId10" Type="http://schemas.openxmlformats.org/officeDocument/2006/relationships/image" Target="../media/image103.jpeg"/><Relationship Id="rId11" Type="http://schemas.openxmlformats.org/officeDocument/2006/relationships/image" Target="../media/image104.jpeg"/><Relationship Id="rId12" Type="http://schemas.openxmlformats.org/officeDocument/2006/relationships/image" Target="../media/image105.jpeg"/><Relationship Id="rId13" Type="http://schemas.openxmlformats.org/officeDocument/2006/relationships/image" Target="../media/image36.gif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Relationship Id="rId16" Type="http://schemas.openxmlformats.org/officeDocument/2006/relationships/image" Target="../media/image38.png"/><Relationship Id="rId17" Type="http://schemas.openxmlformats.org/officeDocument/2006/relationships/image" Target="../media/image108.jpeg"/><Relationship Id="rId18" Type="http://schemas.openxmlformats.org/officeDocument/2006/relationships/image" Target="../media/image109.tiff"/><Relationship Id="rId19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3" Type="http://schemas.openxmlformats.org/officeDocument/2006/relationships/image" Target="../media/image95.png"/><Relationship Id="rId4" Type="http://schemas.openxmlformats.org/officeDocument/2006/relationships/image" Target="../media/image82.tiff"/><Relationship Id="rId5" Type="http://schemas.openxmlformats.org/officeDocument/2006/relationships/image" Target="../media/image81.jpeg"/><Relationship Id="rId6" Type="http://schemas.openxmlformats.org/officeDocument/2006/relationships/image" Target="../media/image99.png"/><Relationship Id="rId7" Type="http://schemas.openxmlformats.org/officeDocument/2006/relationships/image" Target="../media/image100.jpeg"/><Relationship Id="rId8" Type="http://schemas.openxmlformats.org/officeDocument/2006/relationships/image" Target="../media/image10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119.jpeg"/><Relationship Id="rId13" Type="http://schemas.openxmlformats.org/officeDocument/2006/relationships/image" Target="../media/image120.png"/><Relationship Id="rId14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3.png"/><Relationship Id="rId4" Type="http://schemas.openxmlformats.org/officeDocument/2006/relationships/image" Target="../media/image17.jpeg"/><Relationship Id="rId5" Type="http://schemas.openxmlformats.org/officeDocument/2006/relationships/image" Target="../media/image114.jpeg"/><Relationship Id="rId6" Type="http://schemas.openxmlformats.org/officeDocument/2006/relationships/image" Target="../media/image60.gif"/><Relationship Id="rId7" Type="http://schemas.openxmlformats.org/officeDocument/2006/relationships/image" Target="../media/image115.png"/><Relationship Id="rId8" Type="http://schemas.openxmlformats.org/officeDocument/2006/relationships/image" Target="../media/image116.jpeg"/><Relationship Id="rId9" Type="http://schemas.openxmlformats.org/officeDocument/2006/relationships/image" Target="../media/image56.png"/><Relationship Id="rId10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gif"/><Relationship Id="rId12" Type="http://schemas.openxmlformats.org/officeDocument/2006/relationships/image" Target="../media/image23.jpeg"/><Relationship Id="rId13" Type="http://schemas.openxmlformats.org/officeDocument/2006/relationships/image" Target="../media/image24.jpeg"/><Relationship Id="rId14" Type="http://schemas.openxmlformats.org/officeDocument/2006/relationships/image" Target="../media/image25.jpeg"/><Relationship Id="rId1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png"/><Relationship Id="rId9" Type="http://schemas.openxmlformats.org/officeDocument/2006/relationships/image" Target="../media/image20.jpeg"/><Relationship Id="rId10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12231"/>
            <a:ext cx="9144000" cy="274320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วาระที่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  <a:p>
            <a:pPr algn="ctr">
              <a:spcBef>
                <a:spcPts val="1800"/>
              </a:spcBef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0" y="4355432"/>
            <a:ext cx="9144000" cy="18047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0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CADFA26F-3966-4E29-A6DF-ED79DC138A04}"/>
              </a:ext>
            </a:extLst>
          </p:cNvPr>
          <p:cNvSpPr/>
          <p:nvPr/>
        </p:nvSpPr>
        <p:spPr>
          <a:xfrm>
            <a:off x="4280262" y="1395497"/>
            <a:ext cx="4762138" cy="1885156"/>
          </a:xfrm>
          <a:prstGeom prst="roundRect">
            <a:avLst>
              <a:gd name="adj" fmla="val 8752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" name="สี่เหลี่ยมผืนผ้า 6">
            <a:extLst>
              <a:ext uri="{FF2B5EF4-FFF2-40B4-BE49-F238E27FC236}">
                <a16:creationId xmlns:a16="http://schemas.microsoft.com/office/drawing/2014/main" xmlns="" id="{1E9385BD-9912-4436-9EC1-368FD808B0A8}"/>
              </a:ext>
            </a:extLst>
          </p:cNvPr>
          <p:cNvSpPr txBox="1">
            <a:spLocks/>
          </p:cNvSpPr>
          <p:nvPr/>
        </p:nvSpPr>
        <p:spPr bwMode="auto">
          <a:xfrm>
            <a:off x="4214657" y="1348356"/>
            <a:ext cx="4762500" cy="193899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/>
        </p:spPr>
        <p:txBody>
          <a:bodyPr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th-TH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แม่น้ำสำคัญส่วนใหญ่มีปริมาณน้ำเพิ่มขึ้นจากฝนที่ตก</a:t>
            </a:r>
          </a:p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th-TH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เหนือในลำน้ำ</a:t>
            </a:r>
            <a:r>
              <a:rPr lang="th-TH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สาขา </a:t>
            </a:r>
            <a:r>
              <a:rPr lang="th-TH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ส่วนใหญ่มีปริมาณน้ำน้ำที่น้อย</a:t>
            </a:r>
            <a:r>
              <a:rPr lang="th-TH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กว่าภาคอื่น ๆ</a:t>
            </a:r>
          </a:p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th-TH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ตะวันออกเฉียงเหนือมีลำน้ำสายหลักระดับน้ำปานกลาง ภาคกลางมีระดับปานกลางถึงน้ำมาก </a:t>
            </a:r>
            <a:endParaRPr lang="th-TH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 algn="l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th-TH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</a:t>
            </a: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ใต้มีระดับปานกลาง</a:t>
            </a:r>
          </a:p>
        </p:txBody>
      </p:sp>
      <p:sp>
        <p:nvSpPr>
          <p:cNvPr id="18" name="สี่เหลี่ยมผืนผ้า 3">
            <a:extLst>
              <a:ext uri="{FF2B5EF4-FFF2-40B4-BE49-F238E27FC236}">
                <a16:creationId xmlns:a16="http://schemas.microsoft.com/office/drawing/2014/main" xmlns="" id="{2F6C5C6B-8792-4488-BA2D-BB34521E2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116" y="5966340"/>
            <a:ext cx="42303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alt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ผลิตน้ำประปา</a:t>
            </a: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0.25 </a:t>
            </a:r>
            <a:r>
              <a:rPr lang="en-GB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(ลุ่มน้ำเจ้าพระยา)</a:t>
            </a:r>
            <a:r>
              <a:rPr lang="en-GB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altLang="en-US" sz="1600" b="1" dirty="0">
              <a:solidFill>
                <a:srgbClr val="E46C0A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alt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ปลูกกล้วยไม้</a:t>
            </a: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0.75 </a:t>
            </a:r>
            <a:r>
              <a:rPr lang="en-GB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(ลุ่มน้ำท่าจีน)</a:t>
            </a: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alt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เพื่อการเกษตร</a:t>
            </a: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2.00 </a:t>
            </a:r>
            <a:r>
              <a:rPr lang="en-GB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(ลุ่มน้ำอื่นๆ)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D1BD7B5-EC17-4CCF-AED5-CEE41E656363}"/>
              </a:ext>
            </a:extLst>
          </p:cNvPr>
          <p:cNvSpPr/>
          <p:nvPr/>
        </p:nvSpPr>
        <p:spPr>
          <a:xfrm>
            <a:off x="4339349" y="801859"/>
            <a:ext cx="31406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th-TH" sz="3600" b="1" kern="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สภาพน้ำในแม่น้ำสำคัญ</a:t>
            </a:r>
            <a:endParaRPr lang="en-US" sz="3600" b="1" kern="0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0D16CF1-EFC9-4DF0-990C-07C127D33B8B}"/>
              </a:ext>
            </a:extLst>
          </p:cNvPr>
          <p:cNvSpPr/>
          <p:nvPr/>
        </p:nvSpPr>
        <p:spPr>
          <a:xfrm>
            <a:off x="4422421" y="3208771"/>
            <a:ext cx="2756822" cy="5847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th-TH" sz="3200" b="1" kern="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คุณภาพ</a:t>
            </a:r>
            <a:r>
              <a:rPr lang="th-TH" sz="3200" b="1" kern="0" dirty="0" smtClean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น้ำ (ความเค็ม)</a:t>
            </a:r>
            <a:endParaRPr lang="en-US" sz="3200" b="1" kern="0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1">
            <a:extLst>
              <a:ext uri="{FF2B5EF4-FFF2-40B4-BE49-F238E27FC236}">
                <a16:creationId xmlns:a16="http://schemas.microsoft.com/office/drawing/2014/main" xmlns="" id="{26A0EDBD-7963-468E-B1DB-C8D50E4B9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752702"/>
            <a:ext cx="4760913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4" y="1224574"/>
            <a:ext cx="3975516" cy="5617795"/>
          </a:xfrm>
          <a:prstGeom prst="rect">
            <a:avLst/>
          </a:prstGeom>
        </p:spPr>
      </p:pic>
      <p:sp>
        <p:nvSpPr>
          <p:cNvPr id="13" name="สี่เหลี่ยมผืนผ้า 23">
            <a:extLst>
              <a:ext uri="{FF2B5EF4-FFF2-40B4-BE49-F238E27FC236}">
                <a16:creationId xmlns:a16="http://schemas.microsoft.com/office/drawing/2014/main" xmlns="" id="{0779BC72-79EB-4D3A-9A63-4974E4DBAE67}"/>
              </a:ext>
            </a:extLst>
          </p:cNvPr>
          <p:cNvSpPr/>
          <p:nvPr/>
        </p:nvSpPr>
        <p:spPr>
          <a:xfrm>
            <a:off x="0" y="751912"/>
            <a:ext cx="4248804" cy="510778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400" b="1" u="sng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สรุปสถานการณ์น้ำท่าปัจจุบัน</a:t>
            </a:r>
            <a:endParaRPr kumimoji="0" lang="th-TH" sz="2400" b="1" i="0" u="sng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19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\\psf\Home\Documents\bird\curent\thailan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928670"/>
            <a:ext cx="3754011" cy="601069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5016" y="2218907"/>
            <a:ext cx="2705348" cy="253268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51%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endParaRPr kumimoji="0" lang="th-TH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1,330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28662" y="1214422"/>
            <a:ext cx="2135479" cy="223842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55%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endParaRPr kumimoji="0" lang="th-TH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15,085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71536" y="4692204"/>
            <a:ext cx="3539387" cy="27054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69% 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6,354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43431" y="1427746"/>
            <a:ext cx="3300601" cy="4412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45%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6,275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-357222" y="3165090"/>
            <a:ext cx="3227548" cy="264516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72% </a:t>
            </a:r>
            <a:endParaRPr kumimoji="0" lang="th-TH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19,346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67622" y="3668382"/>
            <a:ext cx="3300601" cy="4412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54</a:t>
            </a:r>
            <a:r>
              <a:rPr kumimoji="0" lang="th-TH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% 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(1,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583</a:t>
            </a:r>
            <a:r>
              <a:rPr kumimoji="0" lang="th-TH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</a:p>
        </p:txBody>
      </p:sp>
      <p:cxnSp>
        <p:nvCxnSpPr>
          <p:cNvPr id="13" name="Elbow Connector 6"/>
          <p:cNvCxnSpPr/>
          <p:nvPr/>
        </p:nvCxnSpPr>
        <p:spPr>
          <a:xfrm>
            <a:off x="2975253" y="1028811"/>
            <a:ext cx="740904" cy="1008157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6"/>
          <p:cNvCxnSpPr/>
          <p:nvPr/>
        </p:nvCxnSpPr>
        <p:spPr>
          <a:xfrm>
            <a:off x="2883736" y="2316480"/>
            <a:ext cx="1146813" cy="1045760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6"/>
          <p:cNvCxnSpPr/>
          <p:nvPr/>
        </p:nvCxnSpPr>
        <p:spPr>
          <a:xfrm>
            <a:off x="2921588" y="3130172"/>
            <a:ext cx="735948" cy="242668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6"/>
          <p:cNvCxnSpPr/>
          <p:nvPr/>
        </p:nvCxnSpPr>
        <p:spPr>
          <a:xfrm>
            <a:off x="2883736" y="4867487"/>
            <a:ext cx="701090" cy="555662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6"/>
          <p:cNvCxnSpPr/>
          <p:nvPr/>
        </p:nvCxnSpPr>
        <p:spPr>
          <a:xfrm flipH="1">
            <a:off x="5082714" y="1675712"/>
            <a:ext cx="794863" cy="1188091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6"/>
          <p:cNvCxnSpPr/>
          <p:nvPr/>
        </p:nvCxnSpPr>
        <p:spPr>
          <a:xfrm flipH="1">
            <a:off x="4639018" y="3733800"/>
            <a:ext cx="694982" cy="0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761" y="2010123"/>
            <a:ext cx="1643074" cy="490183"/>
          </a:xfrm>
          <a:prstGeom prst="rect">
            <a:avLst/>
          </a:prstGeom>
        </p:spPr>
      </p:pic>
      <p:pic>
        <p:nvPicPr>
          <p:cNvPr id="20" name="Picture 19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396" y="936286"/>
            <a:ext cx="1643074" cy="490183"/>
          </a:xfrm>
          <a:prstGeom prst="rect">
            <a:avLst/>
          </a:prstGeom>
        </p:spPr>
      </p:pic>
      <p:pic>
        <p:nvPicPr>
          <p:cNvPr id="21" name="Picture 20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051" y="3000372"/>
            <a:ext cx="1643074" cy="490183"/>
          </a:xfrm>
          <a:prstGeom prst="rect">
            <a:avLst/>
          </a:prstGeom>
        </p:spPr>
      </p:pic>
      <p:pic>
        <p:nvPicPr>
          <p:cNvPr id="22" name="Picture 21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878" y="4500570"/>
            <a:ext cx="1643074" cy="490183"/>
          </a:xfrm>
          <a:prstGeom prst="rect">
            <a:avLst/>
          </a:prstGeom>
        </p:spPr>
      </p:pic>
      <p:pic>
        <p:nvPicPr>
          <p:cNvPr id="23" name="Picture 22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3330" y="3554123"/>
            <a:ext cx="1643074" cy="490183"/>
          </a:xfrm>
          <a:prstGeom prst="rect">
            <a:avLst/>
          </a:prstGeom>
        </p:spPr>
      </p:pic>
      <p:pic>
        <p:nvPicPr>
          <p:cNvPr id="24" name="Picture 23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019" y="1284727"/>
            <a:ext cx="1643074" cy="49018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843431" y="5813357"/>
            <a:ext cx="3300569" cy="466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ปริมาณน้ำจากแหล่งน้ำทั่วประเทศ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7" name="Round Same Side Corner Rectangle 26"/>
          <p:cNvSpPr/>
          <p:nvPr/>
        </p:nvSpPr>
        <p:spPr>
          <a:xfrm rot="16200000" flipH="1">
            <a:off x="6356623" y="2768851"/>
            <a:ext cx="755630" cy="4819129"/>
          </a:xfrm>
          <a:prstGeom prst="round2SameRect">
            <a:avLst/>
          </a:prstGeom>
          <a:solidFill>
            <a:srgbClr val="FFFF99"/>
          </a:solidFill>
          <a:ln w="15875">
            <a:solidFill>
              <a:srgbClr val="C0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24873" y="4969270"/>
            <a:ext cx="4880085" cy="46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ปริมาตรน้ำผิวดินและน้ำบาดาลใช้ได้ รวมทั้งประเทศ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49</a:t>
            </a:r>
            <a:r>
              <a:rPr kumimoji="0" lang="th-TH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,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973</a:t>
            </a:r>
            <a:r>
              <a:rPr kumimoji="0" lang="th-TH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(น้ำบาดาลใช้ได้ รวมทั้งประเทศ เดือนละ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 1,228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8167" y="6373960"/>
            <a:ext cx="1044090" cy="375511"/>
          </a:xfrm>
          <a:prstGeom prst="rect">
            <a:avLst/>
          </a:prstGeom>
        </p:spPr>
      </p:pic>
      <p:pic>
        <p:nvPicPr>
          <p:cNvPr id="31" name="Picture 3" descr="C:\Users\USER\Pictures\newlogo_XL_new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86" y="6280110"/>
            <a:ext cx="435493" cy="5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รูปภาพ 26">
            <a:extLst>
              <a:ext uri="{FF2B5EF4-FFF2-40B4-BE49-F238E27FC236}">
                <a16:creationId xmlns="" xmlns:a16="http://schemas.microsoft.com/office/drawing/2014/main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44" y="6335136"/>
            <a:ext cx="394981" cy="4572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9590" y="5366645"/>
            <a:ext cx="306686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th-TH" b="1" dirty="0" smtClean="0">
                <a:latin typeface="TH SarabunPSK" pitchFamily="34" charset="-34"/>
                <a:ea typeface="Microsoft Sans Serif" panose="020B0604020202020204" pitchFamily="34" charset="0"/>
                <a:cs typeface="TH SarabunPSK" pitchFamily="34" charset="-34"/>
              </a:rPr>
              <a:t>สถานการณ์น้ำปัจจุบัน ณ วันที่ </a:t>
            </a:r>
            <a:r>
              <a:rPr lang="en-US" b="1" dirty="0" smtClean="0">
                <a:latin typeface="TH SarabunPSK" pitchFamily="34" charset="-34"/>
                <a:ea typeface="Microsoft Sans Serif" panose="020B0604020202020204" pitchFamily="34" charset="0"/>
                <a:cs typeface="TH SarabunPSK" pitchFamily="34" charset="-34"/>
              </a:rPr>
              <a:t>18</a:t>
            </a:r>
            <a:r>
              <a:rPr lang="th-TH" b="1" dirty="0" smtClean="0">
                <a:latin typeface="TH SarabunPSK" pitchFamily="34" charset="-34"/>
                <a:ea typeface="Microsoft Sans Serif" panose="020B0604020202020204" pitchFamily="34" charset="0"/>
                <a:cs typeface="TH SarabunPSK" pitchFamily="34" charset="-34"/>
              </a:rPr>
              <a:t> พ.ค. 2561</a:t>
            </a:r>
            <a:endParaRPr lang="th-TH" b="1" dirty="0">
              <a:latin typeface="TH SarabunPSK" pitchFamily="34" charset="-34"/>
              <a:ea typeface="Microsoft Sans Serif" panose="020B0604020202020204" pitchFamily="34" charset="0"/>
              <a:cs typeface="TH SarabunPSK" pitchFamily="34" charset="-3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71C087E9-C20D-4606-BE03-36AC3053DC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65" y="6373170"/>
            <a:ext cx="320831" cy="36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0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2">
            <a:extLst>
              <a:ext uri="{FF2B5EF4-FFF2-40B4-BE49-F238E27FC236}">
                <a16:creationId xmlns:a16="http://schemas.microsoft.com/office/drawing/2014/main" xmlns="" id="{343074D5-A3DC-4AD2-A0AF-06D3366B3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5175"/>
            <a:ext cx="9144000" cy="46831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50000">
                <a:srgbClr val="FFFF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6C6158"/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2500" b="1">
                <a:solidFill>
                  <a:srgbClr val="000000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เปรียบเทียบสภาพน้ำในอ่างเก็บน้ำขนาดใหญ่ 35 อ่าง  </a:t>
            </a:r>
            <a:r>
              <a:rPr lang="th-TH" altLang="th-TH" sz="2500" b="1">
                <a:solidFill>
                  <a:srgbClr val="FF0000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ปี</a:t>
            </a:r>
            <a:r>
              <a:rPr lang="th-TH" altLang="th-TH" sz="2500" b="1">
                <a:solidFill>
                  <a:srgbClr val="0000FF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 </a:t>
            </a:r>
            <a:r>
              <a:rPr lang="th-TH" altLang="th-TH" sz="2500" b="1">
                <a:solidFill>
                  <a:srgbClr val="FF0000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2561</a:t>
            </a:r>
            <a:r>
              <a:rPr lang="th-TH" altLang="th-TH" sz="2500" b="1">
                <a:solidFill>
                  <a:srgbClr val="0000FF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 </a:t>
            </a:r>
            <a:r>
              <a:rPr lang="th-TH" altLang="th-TH" sz="2500" b="1">
                <a:solidFill>
                  <a:srgbClr val="000000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กับ</a:t>
            </a:r>
            <a:r>
              <a:rPr lang="th-TH" altLang="th-TH" sz="2500" b="1">
                <a:solidFill>
                  <a:srgbClr val="0000FF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 ปี 2560</a:t>
            </a:r>
          </a:p>
        </p:txBody>
      </p:sp>
      <p:pic>
        <p:nvPicPr>
          <p:cNvPr id="49" name="Picture 227" descr="logo_rid_thai_C.png">
            <a:extLst>
              <a:ext uri="{FF2B5EF4-FFF2-40B4-BE49-F238E27FC236}">
                <a16:creationId xmlns:a16="http://schemas.microsoft.com/office/drawing/2014/main" xmlns="" id="{1EEF3829-1166-4C86-BDDF-7B1356943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55650"/>
            <a:ext cx="4143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20" name="รูปภาพ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62" y="1230830"/>
            <a:ext cx="7916316" cy="556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81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 descr="C:\ONWR\NWMC\2018.05.03 ประชุมน้ำ รนม\แผนที่1.emf">
            <a:extLst>
              <a:ext uri="{FF2B5EF4-FFF2-40B4-BE49-F238E27FC236}">
                <a16:creationId xmlns:a16="http://schemas.microsoft.com/office/drawing/2014/main" xmlns="" id="{183D5FEB-5183-4A99-96C8-7EA7DE967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t="2231" r="14366" b="2235"/>
          <a:stretch/>
        </p:blipFill>
        <p:spPr bwMode="auto">
          <a:xfrm>
            <a:off x="3083375" y="737651"/>
            <a:ext cx="3002540" cy="5772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ECC8DFC-6F13-444D-86E3-836F9805E080}"/>
              </a:ext>
            </a:extLst>
          </p:cNvPr>
          <p:cNvSpPr/>
          <p:nvPr/>
        </p:nvSpPr>
        <p:spPr>
          <a:xfrm>
            <a:off x="0" y="5965825"/>
            <a:ext cx="3122613" cy="88741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: Rounded Corners 24">
            <a:extLst>
              <a:ext uri="{FF2B5EF4-FFF2-40B4-BE49-F238E27FC236}">
                <a16:creationId xmlns:a16="http://schemas.microsoft.com/office/drawing/2014/main" xmlns="" id="{B663FCC7-34BA-40D3-BC9A-AB8EF5EFCBB0}"/>
              </a:ext>
            </a:extLst>
          </p:cNvPr>
          <p:cNvSpPr/>
          <p:nvPr/>
        </p:nvSpPr>
        <p:spPr>
          <a:xfrm>
            <a:off x="31750" y="1281113"/>
            <a:ext cx="2978150" cy="212725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ภาคเหนือ</a:t>
            </a:r>
          </a:p>
        </p:txBody>
      </p:sp>
      <p:sp>
        <p:nvSpPr>
          <p:cNvPr id="49" name="Rectangle: Rounded Corners 25">
            <a:extLst>
              <a:ext uri="{FF2B5EF4-FFF2-40B4-BE49-F238E27FC236}">
                <a16:creationId xmlns:a16="http://schemas.microsoft.com/office/drawing/2014/main" xmlns="" id="{5FA3D04B-EAE1-4E93-914C-534C9CC83B35}"/>
              </a:ext>
            </a:extLst>
          </p:cNvPr>
          <p:cNvSpPr/>
          <p:nvPr/>
        </p:nvSpPr>
        <p:spPr>
          <a:xfrm>
            <a:off x="6057900" y="1260475"/>
            <a:ext cx="3032125" cy="239713"/>
          </a:xfrm>
          <a:prstGeom prst="roundRect">
            <a:avLst/>
          </a:prstGeom>
          <a:solidFill>
            <a:srgbClr val="FB7D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ภาคตะวันออกเฉียงเหนือ</a:t>
            </a:r>
          </a:p>
        </p:txBody>
      </p:sp>
      <p:sp>
        <p:nvSpPr>
          <p:cNvPr id="50" name="Rectangle: Rounded Corners 26">
            <a:extLst>
              <a:ext uri="{FF2B5EF4-FFF2-40B4-BE49-F238E27FC236}">
                <a16:creationId xmlns:a16="http://schemas.microsoft.com/office/drawing/2014/main" xmlns="" id="{CBFB1BDC-BE55-4E0E-BA7F-EF9397D08821}"/>
              </a:ext>
            </a:extLst>
          </p:cNvPr>
          <p:cNvSpPr/>
          <p:nvPr/>
        </p:nvSpPr>
        <p:spPr>
          <a:xfrm>
            <a:off x="26988" y="4732338"/>
            <a:ext cx="2982912" cy="215900"/>
          </a:xfrm>
          <a:prstGeom prst="round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ภาคตะวันตก</a:t>
            </a:r>
          </a:p>
        </p:txBody>
      </p:sp>
      <p:sp>
        <p:nvSpPr>
          <p:cNvPr id="51" name="Rectangle: Rounded Corners 28">
            <a:extLst>
              <a:ext uri="{FF2B5EF4-FFF2-40B4-BE49-F238E27FC236}">
                <a16:creationId xmlns:a16="http://schemas.microsoft.com/office/drawing/2014/main" xmlns="" id="{981B1CCB-37EB-4922-866F-5A5E1DE30297}"/>
              </a:ext>
            </a:extLst>
          </p:cNvPr>
          <p:cNvSpPr/>
          <p:nvPr/>
        </p:nvSpPr>
        <p:spPr>
          <a:xfrm>
            <a:off x="0" y="3017838"/>
            <a:ext cx="3032125" cy="195262"/>
          </a:xfrm>
          <a:prstGeom prst="round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ภาคกลาง</a:t>
            </a:r>
          </a:p>
        </p:txBody>
      </p:sp>
      <p:sp>
        <p:nvSpPr>
          <p:cNvPr id="52" name="Rectangle: Rounded Corners 34">
            <a:extLst>
              <a:ext uri="{FF2B5EF4-FFF2-40B4-BE49-F238E27FC236}">
                <a16:creationId xmlns:a16="http://schemas.microsoft.com/office/drawing/2014/main" xmlns="" id="{ADBC5ECA-5FFD-43D5-B8AC-5412EC61C7DE}"/>
              </a:ext>
            </a:extLst>
          </p:cNvPr>
          <p:cNvSpPr/>
          <p:nvPr/>
        </p:nvSpPr>
        <p:spPr>
          <a:xfrm>
            <a:off x="6057900" y="4991100"/>
            <a:ext cx="2978150" cy="192088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ภาคใต้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xmlns="" id="{ADF5AA21-A2DC-4730-B722-16118F95F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31230"/>
              </p:ext>
            </p:extLst>
          </p:nvPr>
        </p:nvGraphicFramePr>
        <p:xfrm>
          <a:off x="26988" y="1512888"/>
          <a:ext cx="2982912" cy="1312669"/>
        </p:xfrm>
        <a:graphic>
          <a:graphicData uri="http://schemas.openxmlformats.org/drawingml/2006/table">
            <a:tbl>
              <a:tblPr firstRow="1" bandRow="1"/>
              <a:tblGrid>
                <a:gridCol w="80528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28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478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8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</a:t>
                      </a:r>
                      <a:r>
                        <a:rPr lang="th-TH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xmlns="" id="{A27CE5D7-C119-40AC-8E9B-F85B94CF3C15}"/>
              </a:ext>
            </a:extLst>
          </p:cNvPr>
          <p:cNvGraphicFramePr>
            <a:graphicFrameLocks noGrp="1"/>
          </p:cNvGraphicFramePr>
          <p:nvPr/>
        </p:nvGraphicFramePr>
        <p:xfrm>
          <a:off x="41275" y="4948238"/>
          <a:ext cx="2968625" cy="1311990"/>
        </p:xfrm>
        <a:graphic>
          <a:graphicData uri="http://schemas.openxmlformats.org/drawingml/2006/table">
            <a:tbl>
              <a:tblPr firstRow="1" bandRow="1"/>
              <a:tblGrid>
                <a:gridCol w="882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10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50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83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7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7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r>
                        <a:rPr lang="th-TH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7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xmlns="" id="{639CC363-DCA0-4FB1-854B-45F701D2C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348565"/>
              </p:ext>
            </p:extLst>
          </p:nvPr>
        </p:nvGraphicFramePr>
        <p:xfrm>
          <a:off x="6048375" y="5197475"/>
          <a:ext cx="2987675" cy="1312550"/>
        </p:xfrm>
        <a:graphic>
          <a:graphicData uri="http://schemas.openxmlformats.org/drawingml/2006/table">
            <a:tbl>
              <a:tblPr firstRow="1" bandRow="1"/>
              <a:tblGrid>
                <a:gridCol w="888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78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1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</a:t>
                      </a:r>
                      <a:r>
                        <a:rPr lang="th-TH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xmlns="" id="{7DE875F3-409E-4AC7-8AF1-8F8AA16D1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98426"/>
              </p:ext>
            </p:extLst>
          </p:nvPr>
        </p:nvGraphicFramePr>
        <p:xfrm>
          <a:off x="6057900" y="1520825"/>
          <a:ext cx="3032126" cy="1312669"/>
        </p:xfrm>
        <a:graphic>
          <a:graphicData uri="http://schemas.openxmlformats.org/drawingml/2006/table">
            <a:tbl>
              <a:tblPr firstRow="1" bandRow="1"/>
              <a:tblGrid>
                <a:gridCol w="8185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10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925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8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7D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7D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7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81-100 %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7" name="Rectangle: Rounded Corners 27">
            <a:extLst>
              <a:ext uri="{FF2B5EF4-FFF2-40B4-BE49-F238E27FC236}">
                <a16:creationId xmlns:a16="http://schemas.microsoft.com/office/drawing/2014/main" xmlns="" id="{978FF6CB-1B4F-46F5-9EB8-E3FD2D82B67F}"/>
              </a:ext>
            </a:extLst>
          </p:cNvPr>
          <p:cNvSpPr/>
          <p:nvPr/>
        </p:nvSpPr>
        <p:spPr>
          <a:xfrm>
            <a:off x="6057900" y="3241675"/>
            <a:ext cx="3032125" cy="244475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ภาคตะวันออก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xmlns="" id="{3C5C2F2F-1F77-4A22-9784-1C2761A0F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052943"/>
              </p:ext>
            </p:extLst>
          </p:nvPr>
        </p:nvGraphicFramePr>
        <p:xfrm>
          <a:off x="6057900" y="3490913"/>
          <a:ext cx="3019426" cy="1312550"/>
        </p:xfrm>
        <a:graphic>
          <a:graphicData uri="http://schemas.openxmlformats.org/drawingml/2006/table">
            <a:tbl>
              <a:tblPr firstRow="1" bandRow="1"/>
              <a:tblGrid>
                <a:gridCol w="8975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91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26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81-100 %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xmlns="" id="{3EBA5FFF-9394-4937-B360-077573C00C10}"/>
              </a:ext>
            </a:extLst>
          </p:cNvPr>
          <p:cNvGraphicFramePr>
            <a:graphicFrameLocks noGrp="1"/>
          </p:cNvGraphicFramePr>
          <p:nvPr/>
        </p:nvGraphicFramePr>
        <p:xfrm>
          <a:off x="0" y="3240088"/>
          <a:ext cx="3032125" cy="1312550"/>
        </p:xfrm>
        <a:graphic>
          <a:graphicData uri="http://schemas.openxmlformats.org/drawingml/2006/table">
            <a:tbl>
              <a:tblPr firstRow="1" bandRow="1"/>
              <a:tblGrid>
                <a:gridCol w="901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37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70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81-100 %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60" name="Picture 76">
            <a:extLst>
              <a:ext uri="{FF2B5EF4-FFF2-40B4-BE49-F238E27FC236}">
                <a16:creationId xmlns:a16="http://schemas.microsoft.com/office/drawing/2014/main" xmlns="" id="{7BFD9735-05E0-4393-A06F-0028D01D1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6419850"/>
            <a:ext cx="3794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 descr="http://learn.gistda.or.th/wp-content/uploads/2017/04/Screen-Shot-2560-06-13-at-10.40.29-PM-e14974317986.png">
            <a:extLst>
              <a:ext uri="{FF2B5EF4-FFF2-40B4-BE49-F238E27FC236}">
                <a16:creationId xmlns:a16="http://schemas.microsoft.com/office/drawing/2014/main" xmlns="" id="{BD537F0B-B87D-4854-BBF8-BD39805B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6370638"/>
            <a:ext cx="13938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: Rounded Corners 56">
            <a:extLst>
              <a:ext uri="{FF2B5EF4-FFF2-40B4-BE49-F238E27FC236}">
                <a16:creationId xmlns:a16="http://schemas.microsoft.com/office/drawing/2014/main" xmlns="" id="{B8E34CDB-A877-4274-ADAB-B36F50853F41}"/>
              </a:ext>
            </a:extLst>
          </p:cNvPr>
          <p:cNvSpPr/>
          <p:nvPr/>
        </p:nvSpPr>
        <p:spPr>
          <a:xfrm>
            <a:off x="3133725" y="5207000"/>
            <a:ext cx="2847975" cy="21113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ทั้งประเทศ</a:t>
            </a: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xmlns="" id="{5E5E2C1F-D20E-455F-AEC3-6F0E4AB6F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007646"/>
              </p:ext>
            </p:extLst>
          </p:nvPr>
        </p:nvGraphicFramePr>
        <p:xfrm>
          <a:off x="3122613" y="5410200"/>
          <a:ext cx="2859087" cy="1584959"/>
        </p:xfrm>
        <a:graphic>
          <a:graphicData uri="http://schemas.openxmlformats.org/drawingml/2006/table">
            <a:tbl>
              <a:tblPr firstRow="1" bandRow="1"/>
              <a:tblGrid>
                <a:gridCol w="8499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18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72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48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ขนาดกลาง</a:t>
                      </a:r>
                    </a:p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(อ่าง)</a:t>
                      </a:r>
                      <a:endParaRPr lang="en-US" sz="1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ขนาดใหญ่</a:t>
                      </a:r>
                    </a:p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(อ่าง)</a:t>
                      </a:r>
                      <a:endParaRPr lang="en-US" sz="1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&gt;</a:t>
                      </a:r>
                      <a:r>
                        <a:rPr lang="en-US" sz="1400" b="1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100 %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6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81-100 %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37</a:t>
                      </a: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0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&lt; 30 %</a:t>
                      </a: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45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ACF27EB0-8C1E-45C1-8190-D405F607F6C5}"/>
              </a:ext>
            </a:extLst>
          </p:cNvPr>
          <p:cNvSpPr/>
          <p:nvPr/>
        </p:nvSpPr>
        <p:spPr>
          <a:xfrm>
            <a:off x="7065963" y="6650038"/>
            <a:ext cx="2101850" cy="1920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r">
              <a:defRPr/>
            </a:pPr>
            <a:r>
              <a:rPr lang="th-TH" sz="1100" kern="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ปรับปรุงข้อมูลล่าสุด </a:t>
            </a:r>
            <a:r>
              <a:rPr lang="th-TH" sz="1100" kern="0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1100" kern="0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  <a:r>
              <a:rPr lang="th-TH" sz="1100" kern="0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100" kern="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พฤษภาคม 2561</a:t>
            </a:r>
            <a:endParaRPr lang="en-US" sz="1100" kern="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5" name="วงรี 2">
            <a:extLst>
              <a:ext uri="{FF2B5EF4-FFF2-40B4-BE49-F238E27FC236}">
                <a16:creationId xmlns:a16="http://schemas.microsoft.com/office/drawing/2014/main" xmlns="" id="{49234344-1633-4753-8B43-0B698D1FA404}"/>
              </a:ext>
            </a:extLst>
          </p:cNvPr>
          <p:cNvSpPr/>
          <p:nvPr/>
        </p:nvSpPr>
        <p:spPr>
          <a:xfrm>
            <a:off x="3849688" y="2027238"/>
            <a:ext cx="74612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6" name="ตัวเชื่อมต่อหักมุม 4">
            <a:extLst>
              <a:ext uri="{FF2B5EF4-FFF2-40B4-BE49-F238E27FC236}">
                <a16:creationId xmlns:a16="http://schemas.microsoft.com/office/drawing/2014/main" xmlns="" id="{7EC3EF29-4AEA-4187-9524-F7CAD81A28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09900" y="1423988"/>
            <a:ext cx="877888" cy="612775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วงรี 36">
            <a:extLst>
              <a:ext uri="{FF2B5EF4-FFF2-40B4-BE49-F238E27FC236}">
                <a16:creationId xmlns:a16="http://schemas.microsoft.com/office/drawing/2014/main" xmlns="" id="{AC3E0702-AB94-4DE4-B5D0-28B2FF9E46B7}"/>
              </a:ext>
            </a:extLst>
          </p:cNvPr>
          <p:cNvSpPr/>
          <p:nvPr/>
        </p:nvSpPr>
        <p:spPr>
          <a:xfrm>
            <a:off x="4981575" y="2443163"/>
            <a:ext cx="74613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8" name="ตัวเชื่อมต่อหักมุม 30">
            <a:extLst>
              <a:ext uri="{FF2B5EF4-FFF2-40B4-BE49-F238E27FC236}">
                <a16:creationId xmlns:a16="http://schemas.microsoft.com/office/drawing/2014/main" xmlns="" id="{CB58E95D-7B2D-4ED9-86D1-A3759C727F61}"/>
              </a:ext>
            </a:extLst>
          </p:cNvPr>
          <p:cNvCxnSpPr>
            <a:cxnSpLocks noChangeShapeType="1"/>
            <a:endCxn id="67" idx="1"/>
          </p:cNvCxnSpPr>
          <p:nvPr/>
        </p:nvCxnSpPr>
        <p:spPr bwMode="auto">
          <a:xfrm rot="10800000" flipV="1">
            <a:off x="4992688" y="1400175"/>
            <a:ext cx="1065212" cy="1054100"/>
          </a:xfrm>
          <a:prstGeom prst="bentConnector2">
            <a:avLst/>
          </a:prstGeom>
          <a:noFill/>
          <a:ln w="19050" algn="ctr">
            <a:solidFill>
              <a:srgbClr val="FB7DE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วงรี 46">
            <a:extLst>
              <a:ext uri="{FF2B5EF4-FFF2-40B4-BE49-F238E27FC236}">
                <a16:creationId xmlns:a16="http://schemas.microsoft.com/office/drawing/2014/main" xmlns="" id="{7D8764B8-3562-4BAB-B578-E358B8A0C5E4}"/>
              </a:ext>
            </a:extLst>
          </p:cNvPr>
          <p:cNvSpPr/>
          <p:nvPr/>
        </p:nvSpPr>
        <p:spPr>
          <a:xfrm>
            <a:off x="3895725" y="3351213"/>
            <a:ext cx="74613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0" name="วงรี 51">
            <a:extLst>
              <a:ext uri="{FF2B5EF4-FFF2-40B4-BE49-F238E27FC236}">
                <a16:creationId xmlns:a16="http://schemas.microsoft.com/office/drawing/2014/main" xmlns="" id="{E1FA5039-B3FC-49B8-B9A3-BCF8336A7D12}"/>
              </a:ext>
            </a:extLst>
          </p:cNvPr>
          <p:cNvSpPr/>
          <p:nvPr/>
        </p:nvSpPr>
        <p:spPr>
          <a:xfrm>
            <a:off x="4637088" y="3582988"/>
            <a:ext cx="74612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1" name="ตัวเชื่อมต่อหักมุม 38">
            <a:extLst>
              <a:ext uri="{FF2B5EF4-FFF2-40B4-BE49-F238E27FC236}">
                <a16:creationId xmlns:a16="http://schemas.microsoft.com/office/drawing/2014/main" xmlns="" id="{C37F8886-8D08-4150-B80B-4870A72F1330}"/>
              </a:ext>
            </a:extLst>
          </p:cNvPr>
          <p:cNvCxnSpPr>
            <a:cxnSpLocks noChangeShapeType="1"/>
            <a:endCxn id="70" idx="5"/>
          </p:cNvCxnSpPr>
          <p:nvPr/>
        </p:nvCxnSpPr>
        <p:spPr bwMode="auto">
          <a:xfrm rot="10800000" flipV="1">
            <a:off x="4700588" y="3351213"/>
            <a:ext cx="1306512" cy="296862"/>
          </a:xfrm>
          <a:prstGeom prst="bentConnector4">
            <a:avLst>
              <a:gd name="adj1" fmla="val 49583"/>
              <a:gd name="adj2" fmla="val 180875"/>
            </a:avLst>
          </a:prstGeom>
          <a:noFill/>
          <a:ln w="19050" algn="ctr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วงรี 53">
            <a:extLst>
              <a:ext uri="{FF2B5EF4-FFF2-40B4-BE49-F238E27FC236}">
                <a16:creationId xmlns:a16="http://schemas.microsoft.com/office/drawing/2014/main" xmlns="" id="{D5148031-8DE8-4A8A-8414-10F36A3FD5FC}"/>
              </a:ext>
            </a:extLst>
          </p:cNvPr>
          <p:cNvSpPr/>
          <p:nvPr/>
        </p:nvSpPr>
        <p:spPr>
          <a:xfrm>
            <a:off x="4243388" y="3144838"/>
            <a:ext cx="74612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3" name="วงรี 61">
            <a:extLst>
              <a:ext uri="{FF2B5EF4-FFF2-40B4-BE49-F238E27FC236}">
                <a16:creationId xmlns:a16="http://schemas.microsoft.com/office/drawing/2014/main" xmlns="" id="{CD89D45B-4BCA-4BA9-89F9-C7F163E6428E}"/>
              </a:ext>
            </a:extLst>
          </p:cNvPr>
          <p:cNvSpPr/>
          <p:nvPr/>
        </p:nvSpPr>
        <p:spPr>
          <a:xfrm>
            <a:off x="3657600" y="4956175"/>
            <a:ext cx="74613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4" name="ตัวเชื่อมต่อหักมุม 58">
            <a:extLst>
              <a:ext uri="{FF2B5EF4-FFF2-40B4-BE49-F238E27FC236}">
                <a16:creationId xmlns:a16="http://schemas.microsoft.com/office/drawing/2014/main" xmlns="" id="{F4B1E9CB-78A8-4E76-BA59-C57A99632CC8}"/>
              </a:ext>
            </a:extLst>
          </p:cNvPr>
          <p:cNvCxnSpPr>
            <a:cxnSpLocks noChangeShapeType="1"/>
            <a:endCxn id="73" idx="6"/>
          </p:cNvCxnSpPr>
          <p:nvPr/>
        </p:nvCxnSpPr>
        <p:spPr bwMode="auto">
          <a:xfrm rot="10800000">
            <a:off x="3732213" y="4994275"/>
            <a:ext cx="2295525" cy="71438"/>
          </a:xfrm>
          <a:prstGeom prst="bentConnector3">
            <a:avLst>
              <a:gd name="adj1" fmla="val 52523"/>
            </a:avLst>
          </a:prstGeom>
          <a:noFill/>
          <a:ln w="19050" algn="ctr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ตัวเชื่อมต่อหักมุม 39">
            <a:extLst>
              <a:ext uri="{FF2B5EF4-FFF2-40B4-BE49-F238E27FC236}">
                <a16:creationId xmlns:a16="http://schemas.microsoft.com/office/drawing/2014/main" xmlns="" id="{6CF8E6EF-5044-429E-A986-652B88C49098}"/>
              </a:ext>
            </a:extLst>
          </p:cNvPr>
          <p:cNvCxnSpPr>
            <a:cxnSpLocks noChangeShapeType="1"/>
            <a:stCxn id="72" idx="2"/>
          </p:cNvCxnSpPr>
          <p:nvPr/>
        </p:nvCxnSpPr>
        <p:spPr bwMode="auto">
          <a:xfrm rot="10800000">
            <a:off x="3006725" y="3133725"/>
            <a:ext cx="1236663" cy="49213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ED7D3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ตัวเชื่อมต่อหักมุม 56">
            <a:extLst>
              <a:ext uri="{FF2B5EF4-FFF2-40B4-BE49-F238E27FC236}">
                <a16:creationId xmlns:a16="http://schemas.microsoft.com/office/drawing/2014/main" xmlns="" id="{9C46DA54-9D0A-4E06-BA27-5A4D57BEF31B}"/>
              </a:ext>
            </a:extLst>
          </p:cNvPr>
          <p:cNvCxnSpPr>
            <a:cxnSpLocks noChangeShapeType="1"/>
            <a:endCxn id="69" idx="4"/>
          </p:cNvCxnSpPr>
          <p:nvPr/>
        </p:nvCxnSpPr>
        <p:spPr bwMode="auto">
          <a:xfrm rot="5400000" flipH="1" flipV="1">
            <a:off x="2755107" y="3679031"/>
            <a:ext cx="1428750" cy="925513"/>
          </a:xfrm>
          <a:prstGeom prst="bentConnector3">
            <a:avLst>
              <a:gd name="adj1" fmla="val 574"/>
            </a:avLst>
          </a:prstGeom>
          <a:noFill/>
          <a:ln w="1905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สี่เหลี่ยมผืนผ้า 6">
            <a:extLst>
              <a:ext uri="{FF2B5EF4-FFF2-40B4-BE49-F238E27FC236}">
                <a16:creationId xmlns:a16="http://schemas.microsoft.com/office/drawing/2014/main" xmlns="" id="{8FBF8B65-C381-456D-971C-B2D1BCD6D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" y="2798763"/>
            <a:ext cx="1649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*อ่างฯห้วยใหญ่ นครสวรรค์ (104%)</a:t>
            </a:r>
          </a:p>
        </p:txBody>
      </p:sp>
      <p:sp>
        <p:nvSpPr>
          <p:cNvPr id="78" name="สี่เหลี่ยมผืนผ้า 7">
            <a:extLst>
              <a:ext uri="{FF2B5EF4-FFF2-40B4-BE49-F238E27FC236}">
                <a16:creationId xmlns:a16="http://schemas.microsoft.com/office/drawing/2014/main" xmlns="" id="{5A75D5CF-A83B-4179-9297-5C4A17B46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500" y="4505325"/>
            <a:ext cx="1143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b="1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*อ่างฯกระเสียว(97%)</a:t>
            </a:r>
          </a:p>
        </p:txBody>
      </p:sp>
      <p:sp>
        <p:nvSpPr>
          <p:cNvPr id="79" name="สี่เหลี่ยมผืนผ้า 9">
            <a:extLst>
              <a:ext uri="{FF2B5EF4-FFF2-40B4-BE49-F238E27FC236}">
                <a16:creationId xmlns:a16="http://schemas.microsoft.com/office/drawing/2014/main" xmlns="" id="{018E6268-4DEB-465E-828A-DE5F89BEE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" y="6215063"/>
            <a:ext cx="2765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th-TH" altLang="en-US" sz="1200" b="1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อ่างฯศรีนครินทร์(81%) 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อ่างฯลำ</a:t>
            </a:r>
            <a:r>
              <a:rPr lang="th-TH" altLang="en-US" sz="1200" kern="0" dirty="0" err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ตะเพิน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กาญจนบุรี (106%) </a:t>
            </a:r>
          </a:p>
        </p:txBody>
      </p:sp>
      <p:sp>
        <p:nvSpPr>
          <p:cNvPr id="80" name="สี่เหลี่ยมผืนผ้า 40">
            <a:extLst>
              <a:ext uri="{FF2B5EF4-FFF2-40B4-BE49-F238E27FC236}">
                <a16:creationId xmlns:a16="http://schemas.microsoft.com/office/drawing/2014/main" xmlns="" id="{56B8E8A5-4951-46E9-AE5F-CC6F78FFD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813050"/>
            <a:ext cx="2635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*อ่างฯห้วย</a:t>
            </a:r>
            <a:r>
              <a:rPr lang="th-TH" altLang="en-US" sz="1200" kern="0" dirty="0" err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สะกาด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(100%) อ่างฯสันกำแพง (101%)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อ่างฯลำชียงไกร ตอนบน (101%) นครราชสีมา </a:t>
            </a:r>
          </a:p>
        </p:txBody>
      </p:sp>
      <p:sp>
        <p:nvSpPr>
          <p:cNvPr id="81" name="สี่เหลี่ยมผืนผ้า 10">
            <a:extLst>
              <a:ext uri="{FF2B5EF4-FFF2-40B4-BE49-F238E27FC236}">
                <a16:creationId xmlns:a16="http://schemas.microsoft.com/office/drawing/2014/main" xmlns="" id="{1E2FCAD9-4F96-4224-90D7-F7D750957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6461125"/>
            <a:ext cx="2365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th-TH" altLang="en-US" sz="1200" b="1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อ่างฯบางลาง(86%) 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อ่างฯคลอง</a:t>
            </a:r>
            <a:r>
              <a:rPr lang="th-TH" altLang="en-US" sz="1200" kern="0" dirty="0" err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หยา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กระบี่ (101%)</a:t>
            </a:r>
          </a:p>
        </p:txBody>
      </p:sp>
      <p:sp>
        <p:nvSpPr>
          <p:cNvPr id="82" name="สี่เหลี่ยมผืนผ้า 11">
            <a:extLst>
              <a:ext uri="{FF2B5EF4-FFF2-40B4-BE49-F238E27FC236}">
                <a16:creationId xmlns:a16="http://schemas.microsoft.com/office/drawing/2014/main" xmlns="" id="{7E41D4B9-A357-4DBD-9333-EA9B37278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4764088"/>
            <a:ext cx="28622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th-TH" altLang="en-US" sz="1200" b="1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อ่างฯหนองปลาไหล(86%) 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อ่างฯมาบฟักทอง 1 ชลบุรี (146%)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A1B8CAF5-9D52-4E14-874F-C99C8E4790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8" y="6468296"/>
            <a:ext cx="344888" cy="3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6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E835D7A5-8B34-4A28-A7A4-BDDF281B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02" y="1051118"/>
            <a:ext cx="1751907" cy="278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xmlns="" id="{7767A9B3-A67F-48F6-A6B1-3946314A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01" y="4059580"/>
            <a:ext cx="1751907" cy="278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สี่เหลี่ยมผืนผ้า 2">
            <a:extLst>
              <a:ext uri="{FF2B5EF4-FFF2-40B4-BE49-F238E27FC236}">
                <a16:creationId xmlns:a16="http://schemas.microsoft.com/office/drawing/2014/main" xmlns="" id="{1BDAEF2F-2D5D-4606-A680-5B9EC64B60AD}"/>
              </a:ext>
            </a:extLst>
          </p:cNvPr>
          <p:cNvSpPr/>
          <p:nvPr/>
        </p:nvSpPr>
        <p:spPr>
          <a:xfrm>
            <a:off x="6588908" y="4521784"/>
            <a:ext cx="2388214" cy="1107996"/>
          </a:xfrm>
          <a:prstGeom prst="rect">
            <a:avLst/>
          </a:prstGeom>
          <a:noFill/>
        </p:spPr>
        <p:txBody>
          <a:bodyPr wrap="square" tIns="182880" bIns="18288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  <a:tabLst>
                <a:tab pos="1414463" algn="l"/>
                <a:tab pos="1457325" algn="l"/>
              </a:tabLst>
            </a:pP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ฝน</a:t>
            </a:r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สูงสุด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ในเดือน ก.ย.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 </a:t>
            </a:r>
            <a:endParaRPr lang="th-TH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tabLst>
                <a:tab pos="1414463" algn="l"/>
                <a:tab pos="1457325" algn="l"/>
              </a:tabLst>
            </a:pPr>
            <a:r>
              <a:rPr lang="en-US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300-600 </a:t>
            </a:r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มม. 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บริเวณภาคใต้ฝั่งตะวันตก</a:t>
            </a:r>
          </a:p>
          <a:p>
            <a:pPr>
              <a:tabLst>
                <a:tab pos="1414463" algn="l"/>
                <a:tab pos="1457325" algn="l"/>
              </a:tabLst>
            </a:pP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ซึ่งมีค่าสูงกว่าค่าเฉลี่ย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5 - 10 %</a:t>
            </a:r>
            <a:endParaRPr lang="th-TH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สี่เหลี่ยมผืนผ้า 2">
            <a:extLst>
              <a:ext uri="{FF2B5EF4-FFF2-40B4-BE49-F238E27FC236}">
                <a16:creationId xmlns:a16="http://schemas.microsoft.com/office/drawing/2014/main" xmlns="" id="{0B1735BE-D921-427E-959A-BA0CA65F1981}"/>
              </a:ext>
            </a:extLst>
          </p:cNvPr>
          <p:cNvSpPr/>
          <p:nvPr/>
        </p:nvSpPr>
        <p:spPr>
          <a:xfrm>
            <a:off x="6588908" y="1752724"/>
            <a:ext cx="2555092" cy="1354217"/>
          </a:xfrm>
          <a:prstGeom prst="rect">
            <a:avLst/>
          </a:prstGeom>
          <a:noFill/>
        </p:spPr>
        <p:txBody>
          <a:bodyPr wrap="square" tIns="182880" bIns="18288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  <a:tabLst>
                <a:tab pos="1414463" algn="l"/>
                <a:tab pos="1457325" algn="l"/>
              </a:tabLst>
            </a:pP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ฝน</a:t>
            </a:r>
            <a:r>
              <a:rPr lang="th-TH" sz="16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ต่ำสุด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ในเดือน มิ.ย.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 </a:t>
            </a:r>
          </a:p>
          <a:p>
            <a:pPr>
              <a:tabLst>
                <a:tab pos="1414463" algn="l"/>
                <a:tab pos="1457325" algn="l"/>
              </a:tabLst>
            </a:pPr>
            <a:r>
              <a:rPr lang="en-US" sz="16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60-140 </a:t>
            </a:r>
            <a:r>
              <a:rPr lang="th-TH" sz="16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มม.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อาจเกิดภาวะฝนทิ้งช่วงในระยะสั้นๆ  ช่วง 1 – 2 สัปดาห์ ในเดือนมิถุนายน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0BDDA20-707C-450D-BF1A-E9F33290CCFA}"/>
              </a:ext>
            </a:extLst>
          </p:cNvPr>
          <p:cNvGrpSpPr/>
          <p:nvPr/>
        </p:nvGrpSpPr>
        <p:grpSpPr>
          <a:xfrm>
            <a:off x="166878" y="921327"/>
            <a:ext cx="4405122" cy="1331138"/>
            <a:chOff x="166878" y="1149927"/>
            <a:chExt cx="4405122" cy="133113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619654AD-6C7E-4371-A5EE-6406002564D7}"/>
                </a:ext>
              </a:extLst>
            </p:cNvPr>
            <p:cNvSpPr/>
            <p:nvPr/>
          </p:nvSpPr>
          <p:spPr>
            <a:xfrm>
              <a:off x="166878" y="1149927"/>
              <a:ext cx="4405122" cy="1331138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B6909142-566E-47CE-944C-5071379F0909}"/>
                </a:ext>
              </a:extLst>
            </p:cNvPr>
            <p:cNvGrpSpPr/>
            <p:nvPr/>
          </p:nvGrpSpPr>
          <p:grpSpPr>
            <a:xfrm>
              <a:off x="256212" y="1410115"/>
              <a:ext cx="877311" cy="804041"/>
              <a:chOff x="3236222" y="3644231"/>
              <a:chExt cx="642942" cy="642942"/>
            </a:xfrm>
          </p:grpSpPr>
          <p:pic>
            <p:nvPicPr>
              <p:cNvPr id="39" name="Picture 7" descr="C:\Users\Administrator\Desktop\Rainy_Day-512.png">
                <a:extLst>
                  <a:ext uri="{FF2B5EF4-FFF2-40B4-BE49-F238E27FC236}">
                    <a16:creationId xmlns:a16="http://schemas.microsoft.com/office/drawing/2014/main" xmlns="" id="{484194C2-F2B5-4B50-9122-F5B4AA23B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236222" y="3644231"/>
                <a:ext cx="642942" cy="64294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pic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xmlns="" id="{AF2E903D-6B2E-4CF1-9AD7-87E29054709D}"/>
                  </a:ext>
                </a:extLst>
              </p:cNvPr>
              <p:cNvSpPr/>
              <p:nvPr/>
            </p:nvSpPr>
            <p:spPr>
              <a:xfrm rot="5400000">
                <a:off x="3489544" y="3796994"/>
                <a:ext cx="223201" cy="19241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xmlns="" id="{697B941D-609B-4DC6-8DFF-060C4197ACC8}"/>
                </a:ext>
              </a:extLst>
            </p:cNvPr>
            <p:cNvSpPr/>
            <p:nvPr/>
          </p:nvSpPr>
          <p:spPr>
            <a:xfrm>
              <a:off x="1202402" y="1339962"/>
              <a:ext cx="3300326" cy="95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B0C9281-8E04-43EE-8366-D611A808C827}"/>
                </a:ext>
              </a:extLst>
            </p:cNvPr>
            <p:cNvSpPr/>
            <p:nvPr/>
          </p:nvSpPr>
          <p:spPr>
            <a:xfrm>
              <a:off x="1222857" y="1339962"/>
              <a:ext cx="1117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PSK"/>
                  <a:cs typeface="TH SarabunPSK"/>
                </a:rPr>
                <a:t>การเข้าสู่ฤดูฝน</a:t>
              </a:r>
              <a:endParaRPr lang="en-US" sz="1800" b="1" dirty="0">
                <a:latin typeface="TH SarabunPSK"/>
                <a:cs typeface="TH SarabunPSK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586ABADC-A676-4729-8853-18E7B1D38460}"/>
                </a:ext>
              </a:extLst>
            </p:cNvPr>
            <p:cNvSpPr txBox="1"/>
            <p:nvPr/>
          </p:nvSpPr>
          <p:spPr>
            <a:xfrm>
              <a:off x="1238695" y="1660158"/>
              <a:ext cx="33003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dirty="0">
                  <a:latin typeface="TH SarabunPSK"/>
                  <a:cs typeface="TH SarabunPSK"/>
                </a:rPr>
                <a:t>คาดว่าจะเริ่มต้นประมาณปลายสัปดาห์ที่ 3 ของเดือนพฤษภาคม </a:t>
              </a:r>
              <a:br>
                <a:rPr lang="th-TH" sz="1400" dirty="0">
                  <a:latin typeface="TH SarabunPSK"/>
                  <a:cs typeface="TH SarabunPSK"/>
                </a:rPr>
              </a:br>
              <a:r>
                <a:rPr lang="th-TH" sz="1400" dirty="0">
                  <a:latin typeface="TH SarabunPSK"/>
                  <a:cs typeface="TH SarabunPSK"/>
                </a:rPr>
                <a:t>และจะสิ้นสุดประมาณ</a:t>
              </a:r>
              <a:r>
                <a:rPr lang="th-TH" sz="16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กลางเดือนตุลาคม</a:t>
              </a:r>
              <a:endParaRPr lang="en-US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/>
                <a:cs typeface="TH SarabunPS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8F11CC08-97A4-47E2-877D-9BC980FD793C}"/>
              </a:ext>
            </a:extLst>
          </p:cNvPr>
          <p:cNvGrpSpPr/>
          <p:nvPr/>
        </p:nvGrpSpPr>
        <p:grpSpPr>
          <a:xfrm>
            <a:off x="166878" y="2352726"/>
            <a:ext cx="4405122" cy="1331138"/>
            <a:chOff x="166878" y="1149927"/>
            <a:chExt cx="4405122" cy="13311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xmlns="" id="{8722B715-7A5E-40B2-9697-8795BE6150EB}"/>
                </a:ext>
              </a:extLst>
            </p:cNvPr>
            <p:cNvSpPr/>
            <p:nvPr/>
          </p:nvSpPr>
          <p:spPr>
            <a:xfrm>
              <a:off x="166878" y="1149927"/>
              <a:ext cx="4405122" cy="133113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70BC6BF6-A026-4238-B33A-FB61E4A85D22}"/>
                </a:ext>
              </a:extLst>
            </p:cNvPr>
            <p:cNvSpPr/>
            <p:nvPr/>
          </p:nvSpPr>
          <p:spPr>
            <a:xfrm>
              <a:off x="1202402" y="1339962"/>
              <a:ext cx="3300326" cy="95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17BF841E-0578-40A2-998E-B579BB179853}"/>
                </a:ext>
              </a:extLst>
            </p:cNvPr>
            <p:cNvSpPr/>
            <p:nvPr/>
          </p:nvSpPr>
          <p:spPr>
            <a:xfrm>
              <a:off x="1222857" y="1339962"/>
              <a:ext cx="16385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PSK"/>
                  <a:cs typeface="TH SarabunPSK"/>
                </a:rPr>
                <a:t>การคาดการณ์พายุหมุน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AFBF2663-A19D-47F1-A63E-3F2FA531202B}"/>
                </a:ext>
              </a:extLst>
            </p:cNvPr>
            <p:cNvSpPr txBox="1"/>
            <p:nvPr/>
          </p:nvSpPr>
          <p:spPr>
            <a:xfrm>
              <a:off x="1238695" y="1660158"/>
              <a:ext cx="3300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thaiDist"/>
              <a:r>
                <a:rPr lang="th-TH" sz="1200" dirty="0">
                  <a:latin typeface="TH SarabunPSK"/>
                  <a:cs typeface="TH SarabunPSK"/>
                </a:rPr>
                <a:t>ในปีนี้คาดว่า จะเคลื่อนเข้าสู่ประเทศไทย จำนวน </a:t>
              </a:r>
              <a:r>
                <a:rPr lang="th-TH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1-2 ลูก</a:t>
              </a:r>
              <a:r>
                <a:rPr lang="th-TH" sz="1200" dirty="0">
                  <a:latin typeface="TH SarabunPSK"/>
                  <a:cs typeface="TH SarabunPSK"/>
                </a:rPr>
                <a:t> มีโอกาสสูงที่จะเคลื่อนเข้าสู่บริเวณ</a:t>
              </a:r>
              <a:r>
                <a:rPr lang="th-TH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ภาคตะวันออกเฉียงเหนือ</a:t>
              </a:r>
              <a:r>
                <a:rPr lang="th-TH" sz="1200" dirty="0">
                  <a:latin typeface="TH SarabunPSK"/>
                  <a:cs typeface="TH SarabunPSK"/>
                </a:rPr>
                <a:t>และ</a:t>
              </a:r>
              <a:r>
                <a:rPr lang="th-TH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ภาคเหนือ</a:t>
              </a:r>
              <a:r>
                <a:rPr lang="th-TH" sz="1200" dirty="0">
                  <a:latin typeface="TH SarabunPSK"/>
                  <a:cs typeface="TH SarabunPSK"/>
                </a:rPr>
                <a:t>ในช่วงเดือน</a:t>
              </a:r>
              <a:r>
                <a:rPr lang="th-TH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สิงหาคมหรือกันยายน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FA01B3CB-2E78-4A54-A274-8A4193F46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09" y="2647433"/>
            <a:ext cx="827885" cy="74172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450CDB80-C095-46D1-A77C-429B3A2A5CA4}"/>
              </a:ext>
            </a:extLst>
          </p:cNvPr>
          <p:cNvGrpSpPr/>
          <p:nvPr/>
        </p:nvGrpSpPr>
        <p:grpSpPr>
          <a:xfrm>
            <a:off x="166878" y="3761406"/>
            <a:ext cx="4405122" cy="2020269"/>
            <a:chOff x="166878" y="1149926"/>
            <a:chExt cx="4405122" cy="202026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xmlns="" id="{615CBC59-5416-48C5-B3C7-E2B571BC6A8B}"/>
                </a:ext>
              </a:extLst>
            </p:cNvPr>
            <p:cNvSpPr/>
            <p:nvPr/>
          </p:nvSpPr>
          <p:spPr>
            <a:xfrm>
              <a:off x="166878" y="1149926"/>
              <a:ext cx="4405122" cy="2020269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7" descr="C:\Users\Administrator\Desktop\Rainy_Day-512.png">
              <a:extLst>
                <a:ext uri="{FF2B5EF4-FFF2-40B4-BE49-F238E27FC236}">
                  <a16:creationId xmlns:a16="http://schemas.microsoft.com/office/drawing/2014/main" xmlns="" id="{AE661A3A-EBB6-44A6-AF69-04203B855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6212" y="1764302"/>
              <a:ext cx="877311" cy="8040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xmlns="" id="{E21730D0-4AC5-4F62-B787-CE0E714BB999}"/>
                </a:ext>
              </a:extLst>
            </p:cNvPr>
            <p:cNvSpPr/>
            <p:nvPr/>
          </p:nvSpPr>
          <p:spPr>
            <a:xfrm>
              <a:off x="1202402" y="1339962"/>
              <a:ext cx="3300326" cy="16527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89D47D55-6F1E-4CF3-A394-7E85F27644F3}"/>
                </a:ext>
              </a:extLst>
            </p:cNvPr>
            <p:cNvSpPr/>
            <p:nvPr/>
          </p:nvSpPr>
          <p:spPr>
            <a:xfrm>
              <a:off x="1222857" y="1339962"/>
              <a:ext cx="10406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PSK"/>
                  <a:cs typeface="TH SarabunPSK"/>
                </a:rPr>
                <a:t>ปริมาณน้ำฝน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0341366-8285-4E91-AFE0-DE99BB52861A}"/>
                </a:ext>
              </a:extLst>
            </p:cNvPr>
            <p:cNvSpPr txBox="1"/>
            <p:nvPr/>
          </p:nvSpPr>
          <p:spPr>
            <a:xfrm>
              <a:off x="1238695" y="1660158"/>
              <a:ext cx="33003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b="1" dirty="0">
                  <a:solidFill>
                    <a:schemeClr val="tx2"/>
                  </a:solidFill>
                  <a:latin typeface="TH SarabunPSK"/>
                  <a:cs typeface="TH SarabunPSK"/>
                </a:rPr>
                <a:t>กรมอุตุนิยมวิทยา </a:t>
              </a:r>
              <a:r>
                <a:rPr lang="th-TH" sz="1400" dirty="0">
                  <a:latin typeface="TH SarabunPSK"/>
                  <a:cs typeface="TH SarabunPSK"/>
                </a:rPr>
                <a:t>คาดหมายปริมาณฝนรวมของทั้งประเทศช่วงฤดูฝนปีนี้ </a:t>
              </a:r>
              <a:r>
                <a:rPr lang="th-TH" sz="14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จะน้อยกว่าค่าปกติ 5–10 เปอร์เซ็นต์</a:t>
              </a:r>
              <a:r>
                <a:rPr lang="th-TH" sz="1400" dirty="0">
                  <a:latin typeface="TH SarabunPSK"/>
                  <a:cs typeface="TH SarabunPSK"/>
                </a:rPr>
                <a:t> และจะน้อยกว่าปีที่แล้ว (ปีที่แล้วสูงกว่าค่าปกติประมาณ 20 เปอร์เซนต์) สอดคล้องกับ </a:t>
              </a:r>
              <a:r>
                <a:rPr lang="th-TH" sz="1400" b="1" dirty="0">
                  <a:solidFill>
                    <a:schemeClr val="tx2"/>
                  </a:solidFill>
                  <a:latin typeface="TH SarabunPSK"/>
                  <a:cs typeface="TH SarabunPSK"/>
                </a:rPr>
                <a:t>สสนก.</a:t>
              </a:r>
              <a:r>
                <a:rPr lang="th-TH" sz="1400" dirty="0">
                  <a:latin typeface="TH SarabunPSK"/>
                  <a:cs typeface="TH SarabunPSK"/>
                </a:rPr>
                <a:t> คาดหมายปริมาณฝนปี 2561 </a:t>
              </a:r>
              <a:r>
                <a:rPr lang="th-TH" sz="1400" b="1" dirty="0">
                  <a:latin typeface="TH SarabunPSK"/>
                  <a:cs typeface="TH SarabunPSK"/>
                </a:rPr>
                <a:t>ลักษณะใกล้เคียงกับปี 2528 ซึ่งมีปริมาณฝนใกล้เคียงค่าปกติ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78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76" y="1095004"/>
            <a:ext cx="3904576" cy="58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738133" y="1346157"/>
            <a:ext cx="1635097" cy="538411"/>
            <a:chOff x="2902407" y="841930"/>
            <a:chExt cx="1635097" cy="538411"/>
          </a:xfrm>
        </p:grpSpPr>
        <p:sp>
          <p:nvSpPr>
            <p:cNvPr id="47" name="Round Same Side Corner Rectangle 15">
              <a:extLst>
                <a:ext uri="{FF2B5EF4-FFF2-40B4-BE49-F238E27FC236}">
                  <a16:creationId xmlns:a16="http://schemas.microsoft.com/office/drawing/2014/main" xmlns="" id="{57E5FAB7-A257-49BD-9F8A-831710379CAA}"/>
                </a:ext>
              </a:extLst>
            </p:cNvPr>
            <p:cNvSpPr/>
            <p:nvPr/>
          </p:nvSpPr>
          <p:spPr>
            <a:xfrm flipV="1">
              <a:off x="2902407" y="841930"/>
              <a:ext cx="1635097" cy="536448"/>
            </a:xfrm>
            <a:prstGeom prst="round2Same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7975F382-033F-4CB6-826A-7995E8A21C3D}"/>
                </a:ext>
              </a:extLst>
            </p:cNvPr>
            <p:cNvSpPr txBox="1"/>
            <p:nvPr/>
          </p:nvSpPr>
          <p:spPr>
            <a:xfrm>
              <a:off x="2953292" y="918676"/>
              <a:ext cx="1533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2400" b="1" dirty="0">
                  <a:solidFill>
                    <a:prstClr val="white"/>
                  </a:solidFill>
                  <a:effectLst>
                    <a:glow rad="101600">
                      <a:prstClr val="black">
                        <a:alpha val="60000"/>
                      </a:prstClr>
                    </a:glow>
                  </a:effectLst>
                  <a:latin typeface="TH SarabunPSK" panose="020B0500040200020003" pitchFamily="34" charset="-34"/>
                  <a:ea typeface="Verdana" panose="020B0604030504040204" pitchFamily="34" charset="0"/>
                  <a:cs typeface="TH SarabunPSK" panose="020B0500040200020003" pitchFamily="34" charset="-34"/>
                </a:rPr>
                <a:t>1 พ.ย. 2561</a:t>
              </a:r>
              <a:endParaRPr lang="th-TH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latin typeface="TH SarabunPSK" panose="020B0500040200020003" pitchFamily="34" charset="-34"/>
                <a:ea typeface="Verdana" panose="020B0604030504040204" pitchFamily="34" charset="0"/>
                <a:cs typeface="TH SarabunPSK" panose="020B0500040200020003" pitchFamily="34" charset="-34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27986" y="1338653"/>
            <a:ext cx="1635097" cy="557570"/>
            <a:chOff x="7327986" y="820607"/>
            <a:chExt cx="1635097" cy="557570"/>
          </a:xfrm>
        </p:grpSpPr>
        <p:sp>
          <p:nvSpPr>
            <p:cNvPr id="29" name="Round Same Side Corner Rectangle 28"/>
            <p:cNvSpPr/>
            <p:nvPr/>
          </p:nvSpPr>
          <p:spPr>
            <a:xfrm flipV="1">
              <a:off x="7327986" y="820607"/>
              <a:ext cx="1635097" cy="557570"/>
            </a:xfrm>
            <a:prstGeom prst="round2Same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76135" y="889286"/>
              <a:ext cx="1533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2400" b="1" dirty="0">
                  <a:solidFill>
                    <a:prstClr val="white"/>
                  </a:solidFill>
                  <a:effectLst>
                    <a:glow rad="101600">
                      <a:prstClr val="black">
                        <a:alpha val="60000"/>
                      </a:prstClr>
                    </a:glow>
                  </a:effectLst>
                  <a:latin typeface="TH SarabunPSK" panose="020B0500040200020003" pitchFamily="34" charset="-34"/>
                  <a:ea typeface="Verdana" panose="020B0604030504040204" pitchFamily="34" charset="0"/>
                  <a:cs typeface="TH SarabunPSK" panose="020B0500040200020003" pitchFamily="34" charset="-34"/>
                </a:rPr>
                <a:t>1 พ.ย. 2561</a:t>
              </a:r>
              <a:endParaRPr lang="th-TH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latin typeface="TH SarabunPSK" panose="020B0500040200020003" pitchFamily="34" charset="-34"/>
                <a:ea typeface="Verdana" panose="020B0604030504040204" pitchFamily="34" charset="0"/>
                <a:cs typeface="TH SarabunPSK" panose="020B0500040200020003" pitchFamily="34" charset="-34"/>
              </a:endParaRPr>
            </a:p>
          </p:txBody>
        </p:sp>
      </p:grpSp>
      <p:pic>
        <p:nvPicPr>
          <p:cNvPr id="32" name="รูปภาพ 26">
            <a:extLst>
              <a:ext uri="{FF2B5EF4-FFF2-40B4-BE49-F238E27FC236}">
                <a16:creationId xmlns:a16="http://schemas.microsoft.com/office/drawing/2014/main" xmlns="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54" y="6017153"/>
            <a:ext cx="394981" cy="4572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951801" y="1624373"/>
            <a:ext cx="8290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19,650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981700" y="2984018"/>
            <a:ext cx="7120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1,296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1730" y="2421615"/>
            <a:ext cx="7120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7,349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66552" y="3886200"/>
            <a:ext cx="7120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1,258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95900" y="3369285"/>
            <a:ext cx="8290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23,646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88984" y="5647821"/>
            <a:ext cx="7120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6,865</a:t>
            </a:r>
          </a:p>
        </p:txBody>
      </p:sp>
      <p:pic>
        <p:nvPicPr>
          <p:cNvPr id="40" name="Picture 3" descr="C:\ONWR\NWMC\2018.05.03 ประชุมน้ำ รนม\แผนที่1.emf">
            <a:extLst>
              <a:ext uri="{FF2B5EF4-FFF2-40B4-BE49-F238E27FC236}">
                <a16:creationId xmlns:a16="http://schemas.microsoft.com/office/drawing/2014/main" xmlns="" id="{183D5FEB-5183-4A99-96C8-7EA7DE967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t="2231" r="14366" b="2235"/>
          <a:stretch/>
        </p:blipFill>
        <p:spPr bwMode="auto">
          <a:xfrm>
            <a:off x="792120" y="1095003"/>
            <a:ext cx="3002540" cy="5772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BC96F-3F8C-4205-8A5D-79A92707263D}"/>
              </a:ext>
            </a:extLst>
          </p:cNvPr>
          <p:cNvSpPr txBox="1"/>
          <p:nvPr/>
        </p:nvSpPr>
        <p:spPr>
          <a:xfrm>
            <a:off x="224555" y="1394445"/>
            <a:ext cx="1210309" cy="600874"/>
          </a:xfrm>
          <a:prstGeom prst="roundRect">
            <a:avLst/>
          </a:prstGeom>
          <a:solidFill>
            <a:srgbClr val="AAFF0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เหนือ</a:t>
            </a: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19,650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79%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B09452A-B0F3-4D95-9205-0AD9A71799A6}"/>
              </a:ext>
            </a:extLst>
          </p:cNvPr>
          <p:cNvSpPr txBox="1"/>
          <p:nvPr/>
        </p:nvSpPr>
        <p:spPr>
          <a:xfrm>
            <a:off x="2902407" y="2270654"/>
            <a:ext cx="1517161" cy="600874"/>
          </a:xfrm>
          <a:prstGeom prst="roundRect">
            <a:avLst/>
          </a:prstGeom>
          <a:solidFill>
            <a:srgbClr val="FFBEE8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ตะวันออกเฉียงเหนือ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7,349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88%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EACE200-D462-4230-89CD-9707E12E6F1F}"/>
              </a:ext>
            </a:extLst>
          </p:cNvPr>
          <p:cNvSpPr txBox="1"/>
          <p:nvPr/>
        </p:nvSpPr>
        <p:spPr>
          <a:xfrm>
            <a:off x="2554908" y="3716271"/>
            <a:ext cx="1119561" cy="600874"/>
          </a:xfrm>
          <a:prstGeom prst="roundRect">
            <a:avLst/>
          </a:prstGeom>
          <a:solidFill>
            <a:srgbClr val="A900E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ตะวันออก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1,258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83%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68E487A-BC6D-42FB-B5E0-6C4EC570D9CC}"/>
              </a:ext>
            </a:extLst>
          </p:cNvPr>
          <p:cNvSpPr txBox="1"/>
          <p:nvPr/>
        </p:nvSpPr>
        <p:spPr>
          <a:xfrm>
            <a:off x="762169" y="2648513"/>
            <a:ext cx="1188720" cy="548640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กลาง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1,296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95%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3EFD6FF-3F02-43A4-A0DD-EBACED933919}"/>
              </a:ext>
            </a:extLst>
          </p:cNvPr>
          <p:cNvSpPr txBox="1"/>
          <p:nvPr/>
        </p:nvSpPr>
        <p:spPr>
          <a:xfrm>
            <a:off x="487984" y="3490236"/>
            <a:ext cx="1210309" cy="600874"/>
          </a:xfrm>
          <a:prstGeom prst="roundRect">
            <a:avLst/>
          </a:prstGeom>
          <a:solidFill>
            <a:srgbClr val="00FFC5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ตะวันตก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23,646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89%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B0721C6-B1DD-4A14-B28E-C3F0D0C59F9D}"/>
              </a:ext>
            </a:extLst>
          </p:cNvPr>
          <p:cNvSpPr txBox="1"/>
          <p:nvPr/>
        </p:nvSpPr>
        <p:spPr>
          <a:xfrm>
            <a:off x="1790934" y="5267930"/>
            <a:ext cx="1119561" cy="60087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ใต้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6,965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84%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98491" y="4809369"/>
            <a:ext cx="2157963" cy="187743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200" b="1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ปริมาณน้ำต้นทุน</a:t>
            </a:r>
            <a:r>
              <a:rPr lang="en-US" sz="3200" b="1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algn="ctr"/>
            <a:r>
              <a:rPr lang="en-US" sz="3200" b="1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60,064</a:t>
            </a:r>
            <a:endParaRPr lang="th-TH" sz="3200" b="1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ล้าน ลบ.ม</a:t>
            </a:r>
            <a:r>
              <a:rPr lang="th-TH" sz="320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endParaRPr lang="th-TH" sz="4000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200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85 (%)</a:t>
            </a:r>
            <a:endParaRPr lang="en-US" sz="2800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1B8CAF5-9D52-4E14-874F-C99C8E4790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86" y="5992090"/>
            <a:ext cx="534347" cy="603782"/>
          </a:xfrm>
          <a:prstGeom prst="rect">
            <a:avLst/>
          </a:prstGeom>
        </p:spPr>
      </p:pic>
      <p:sp>
        <p:nvSpPr>
          <p:cNvPr id="30" name="สี่เหลี่ยมผืนผ้า 23">
            <a:extLst>
              <a:ext uri="{FF2B5EF4-FFF2-40B4-BE49-F238E27FC236}">
                <a16:creationId xmlns:a16="http://schemas.microsoft.com/office/drawing/2014/main" xmlns="" id="{0779BC72-79EB-4D3A-9A63-4974E4DBAE67}"/>
              </a:ext>
            </a:extLst>
          </p:cNvPr>
          <p:cNvSpPr/>
          <p:nvPr/>
        </p:nvSpPr>
        <p:spPr>
          <a:xfrm>
            <a:off x="45361" y="721678"/>
            <a:ext cx="5549149" cy="510778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th-TH" sz="2400" b="1" u="sng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คาดการณ์ปริมาณน้ำต้นฤดูแล้งถัดไป (1 พ.ย. 2561)</a:t>
            </a:r>
            <a:endParaRPr lang="th-TH" sz="2400" b="1" u="sng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4961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522969"/>
            <a:ext cx="91440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450"/>
              </a:spcBef>
              <a:defRPr/>
            </a:pPr>
            <a:r>
              <a:rPr lang="th-TH" sz="40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การเตรียมความพร้อมการรับสถานการณ์น้ำหลาก ปี 2561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980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ED93D7-DF00-4437-AF9D-1627C20C6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3" y="1201329"/>
            <a:ext cx="8622413" cy="56314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23">
            <a:extLst>
              <a:ext uri="{FF2B5EF4-FFF2-40B4-BE49-F238E27FC236}">
                <a16:creationId xmlns:a16="http://schemas.microsoft.com/office/drawing/2014/main" xmlns="" id="{0779BC72-79EB-4D3A-9A63-4974E4DBAE67}"/>
              </a:ext>
            </a:extLst>
          </p:cNvPr>
          <p:cNvSpPr/>
          <p:nvPr/>
        </p:nvSpPr>
        <p:spPr>
          <a:xfrm>
            <a:off x="45362" y="721678"/>
            <a:ext cx="4460488" cy="510778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th-TH" sz="2400" b="1" u="sng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อิทธิพลของภูมิอากาศ</a:t>
            </a:r>
            <a:r>
              <a:rPr lang="th-TH" sz="2400" b="1" u="sng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ประเทศไทย</a:t>
            </a:r>
            <a:endParaRPr lang="th-TH" sz="2400" b="1" u="sng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177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7" y="6343302"/>
            <a:ext cx="8567832" cy="368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" y="1163485"/>
            <a:ext cx="8389257" cy="51920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CABB35-64FB-4076-8AF2-0018C7973B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" y="1320737"/>
            <a:ext cx="681821" cy="68182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rot="5400000">
            <a:off x="3105806" y="3820510"/>
            <a:ext cx="5055476" cy="1588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สี่เหลี่ยมผืนผ้า 23">
            <a:extLst>
              <a:ext uri="{FF2B5EF4-FFF2-40B4-BE49-F238E27FC236}">
                <a16:creationId xmlns:a16="http://schemas.microsoft.com/office/drawing/2014/main" xmlns="" id="{0779BC72-79EB-4D3A-9A63-4974E4DBAE67}"/>
              </a:ext>
            </a:extLst>
          </p:cNvPr>
          <p:cNvSpPr/>
          <p:nvPr/>
        </p:nvSpPr>
        <p:spPr>
          <a:xfrm>
            <a:off x="45362" y="721678"/>
            <a:ext cx="6063238" cy="510778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th-TH" sz="2400" b="1" u="sng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ปฏิทินการเกิดอุทกภัยจากลมมรสุมและพายุในประเทศไทย</a:t>
            </a:r>
          </a:p>
        </p:txBody>
      </p:sp>
    </p:spTree>
    <p:extLst>
      <p:ext uri="{BB962C8B-B14F-4D97-AF65-F5344CB8AC3E}">
        <p14:creationId xmlns:p14="http://schemas.microsoft.com/office/powerpoint/2010/main" val="4102771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47557" y="776626"/>
          <a:ext cx="4335193" cy="41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678E4E9-5790-4B51-9A11-A5CF798D21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3" y="1189084"/>
            <a:ext cx="4218382" cy="571936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xmlns="" id="{5064B6EE-680B-4E6E-BE68-0CBA23D90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237168"/>
              </p:ext>
            </p:extLst>
          </p:nvPr>
        </p:nvGraphicFramePr>
        <p:xfrm>
          <a:off x="4850376" y="765049"/>
          <a:ext cx="4214568" cy="1987746"/>
        </p:xfrm>
        <a:graphic>
          <a:graphicData uri="http://schemas.openxmlformats.org/drawingml/2006/table">
            <a:tbl>
              <a:tblPr/>
              <a:tblGrid>
                <a:gridCol w="1242080">
                  <a:extLst>
                    <a:ext uri="{9D8B030D-6E8A-4147-A177-3AD203B41FA5}">
                      <a16:colId xmlns:a16="http://schemas.microsoft.com/office/drawing/2014/main" xmlns="" val="4140705048"/>
                    </a:ext>
                  </a:extLst>
                </a:gridCol>
                <a:gridCol w="837068">
                  <a:extLst>
                    <a:ext uri="{9D8B030D-6E8A-4147-A177-3AD203B41FA5}">
                      <a16:colId xmlns:a16="http://schemas.microsoft.com/office/drawing/2014/main" xmlns="" val="237843750"/>
                    </a:ext>
                  </a:extLst>
                </a:gridCol>
                <a:gridCol w="758207">
                  <a:extLst>
                    <a:ext uri="{9D8B030D-6E8A-4147-A177-3AD203B41FA5}">
                      <a16:colId xmlns:a16="http://schemas.microsoft.com/office/drawing/2014/main" xmlns="" val="693525101"/>
                    </a:ext>
                  </a:extLst>
                </a:gridCol>
                <a:gridCol w="669460">
                  <a:extLst>
                    <a:ext uri="{9D8B030D-6E8A-4147-A177-3AD203B41FA5}">
                      <a16:colId xmlns:a16="http://schemas.microsoft.com/office/drawing/2014/main" xmlns="" val="2302813014"/>
                    </a:ext>
                  </a:extLst>
                </a:gridCol>
                <a:gridCol w="707753">
                  <a:extLst>
                    <a:ext uri="{9D8B030D-6E8A-4147-A177-3AD203B41FA5}">
                      <a16:colId xmlns:a16="http://schemas.microsoft.com/office/drawing/2014/main" xmlns="" val="2395225558"/>
                    </a:ext>
                  </a:extLst>
                </a:gridCol>
              </a:tblGrid>
              <a:tr h="28881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พื้นที่เสี่ยงภัยต่ำ (1 – 3 ครั้ง)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45838935"/>
                  </a:ext>
                </a:extLst>
              </a:tr>
              <a:tr h="424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จำนวนจังหวัด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จำนวนตำบล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รวมพื้นที่ (ล้านไร่)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615241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20939688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3739421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38837804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1956799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8582998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109.97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264853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0F2638C4-8335-4912-A20E-FCCBA66FD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256964"/>
              </p:ext>
            </p:extLst>
          </p:nvPr>
        </p:nvGraphicFramePr>
        <p:xfrm>
          <a:off x="4839743" y="2774200"/>
          <a:ext cx="4225200" cy="1987744"/>
        </p:xfrm>
        <a:graphic>
          <a:graphicData uri="http://schemas.openxmlformats.org/drawingml/2006/table">
            <a:tbl>
              <a:tblPr/>
              <a:tblGrid>
                <a:gridCol w="1239479">
                  <a:extLst>
                    <a:ext uri="{9D8B030D-6E8A-4147-A177-3AD203B41FA5}">
                      <a16:colId xmlns:a16="http://schemas.microsoft.com/office/drawing/2014/main" xmlns="" val="71398102"/>
                    </a:ext>
                  </a:extLst>
                </a:gridCol>
                <a:gridCol w="803724">
                  <a:extLst>
                    <a:ext uri="{9D8B030D-6E8A-4147-A177-3AD203B41FA5}">
                      <a16:colId xmlns:a16="http://schemas.microsoft.com/office/drawing/2014/main" xmlns="" val="2657209787"/>
                    </a:ext>
                  </a:extLst>
                </a:gridCol>
                <a:gridCol w="787585">
                  <a:extLst>
                    <a:ext uri="{9D8B030D-6E8A-4147-A177-3AD203B41FA5}">
                      <a16:colId xmlns:a16="http://schemas.microsoft.com/office/drawing/2014/main" xmlns="" val="1262567191"/>
                    </a:ext>
                  </a:extLst>
                </a:gridCol>
                <a:gridCol w="697206">
                  <a:extLst>
                    <a:ext uri="{9D8B030D-6E8A-4147-A177-3AD203B41FA5}">
                      <a16:colId xmlns:a16="http://schemas.microsoft.com/office/drawing/2014/main" xmlns="" val="4164860811"/>
                    </a:ext>
                  </a:extLst>
                </a:gridCol>
                <a:gridCol w="697206">
                  <a:extLst>
                    <a:ext uri="{9D8B030D-6E8A-4147-A177-3AD203B41FA5}">
                      <a16:colId xmlns:a16="http://schemas.microsoft.com/office/drawing/2014/main" xmlns="" val="2014442116"/>
                    </a:ext>
                  </a:extLst>
                </a:gridCol>
              </a:tblGrid>
              <a:tr h="28881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พื้นที่เสี่ยงภัยปานกลาง  (4 – 7 ครั้ง)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5630738"/>
                  </a:ext>
                </a:extLst>
              </a:tr>
              <a:tr h="424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จำนวนจังหวัด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จำนวนตำบล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รวมพื้นที่</a:t>
                      </a:r>
                    </a:p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(ล้านไร่)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793806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33338289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74980533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9528037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0023157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47079012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968804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3ED60ED8-FB3D-4D74-97DC-991793E44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650683"/>
              </p:ext>
            </p:extLst>
          </p:nvPr>
        </p:nvGraphicFramePr>
        <p:xfrm>
          <a:off x="4839743" y="4806509"/>
          <a:ext cx="4225200" cy="1987748"/>
        </p:xfrm>
        <a:graphic>
          <a:graphicData uri="http://schemas.openxmlformats.org/drawingml/2006/table">
            <a:tbl>
              <a:tblPr/>
              <a:tblGrid>
                <a:gridCol w="1231448">
                  <a:extLst>
                    <a:ext uri="{9D8B030D-6E8A-4147-A177-3AD203B41FA5}">
                      <a16:colId xmlns:a16="http://schemas.microsoft.com/office/drawing/2014/main" xmlns="" val="1598550587"/>
                    </a:ext>
                  </a:extLst>
                </a:gridCol>
                <a:gridCol w="829339">
                  <a:extLst>
                    <a:ext uri="{9D8B030D-6E8A-4147-A177-3AD203B41FA5}">
                      <a16:colId xmlns:a16="http://schemas.microsoft.com/office/drawing/2014/main" xmlns="" val="1332454598"/>
                    </a:ext>
                  </a:extLst>
                </a:gridCol>
                <a:gridCol w="776177">
                  <a:extLst>
                    <a:ext uri="{9D8B030D-6E8A-4147-A177-3AD203B41FA5}">
                      <a16:colId xmlns:a16="http://schemas.microsoft.com/office/drawing/2014/main" xmlns="" val="271741092"/>
                    </a:ext>
                  </a:extLst>
                </a:gridCol>
                <a:gridCol w="701749">
                  <a:extLst>
                    <a:ext uri="{9D8B030D-6E8A-4147-A177-3AD203B41FA5}">
                      <a16:colId xmlns:a16="http://schemas.microsoft.com/office/drawing/2014/main" xmlns="" val="1227202819"/>
                    </a:ext>
                  </a:extLst>
                </a:gridCol>
                <a:gridCol w="686487">
                  <a:extLst>
                    <a:ext uri="{9D8B030D-6E8A-4147-A177-3AD203B41FA5}">
                      <a16:colId xmlns:a16="http://schemas.microsoft.com/office/drawing/2014/main" xmlns="" val="4141463683"/>
                    </a:ext>
                  </a:extLst>
                </a:gridCol>
              </a:tblGrid>
              <a:tr h="288819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พื้นที่เสี่ยงภัยสูง (มากกว่า 7 ครั้ง)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49831697"/>
                  </a:ext>
                </a:extLst>
              </a:tr>
              <a:tr h="424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จำนวนจังหวัด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จำนวนตำบล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รวมพื้นที่</a:t>
                      </a:r>
                    </a:p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(ล้านไร่)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7006853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2683756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5735831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09157753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3162518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2478796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770966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A910A7C-4DE5-4C07-9994-EE12EA7B2E05}"/>
              </a:ext>
            </a:extLst>
          </p:cNvPr>
          <p:cNvSpPr txBox="1"/>
          <p:nvPr/>
        </p:nvSpPr>
        <p:spPr>
          <a:xfrm>
            <a:off x="95476" y="6459215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 วิเคราะห์โดยใช้สถิติจากภาพถ่ายดาวเทียมจำนวน 13 ปี</a:t>
            </a:r>
            <a:endParaRPr lang="en-US" sz="14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รูปภาพ 49">
            <a:extLst>
              <a:ext uri="{FF2B5EF4-FFF2-40B4-BE49-F238E27FC236}">
                <a16:creationId xmlns:a16="http://schemas.microsoft.com/office/drawing/2014/main" xmlns="" id="{4BB34269-0EB1-410D-B2BB-843FF18500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3" y="6001651"/>
            <a:ext cx="827680" cy="4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3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523281"/>
            <a:ext cx="91440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450"/>
              </a:spcBef>
            </a:pPr>
            <a:r>
              <a:rPr lang="th-TH" sz="4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สรุปสถานการณ์ ช่วงฤดูแล้งที่ผ่านมา </a:t>
            </a:r>
          </a:p>
          <a:p>
            <a:pPr lvl="0" algn="ctr">
              <a:spcBef>
                <a:spcPts val="450"/>
              </a:spcBef>
            </a:pPr>
            <a:r>
              <a:rPr lang="th-TH" sz="32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 พ.ย. 60 - 30 เม.ย. 61) </a:t>
            </a:r>
          </a:p>
        </p:txBody>
      </p:sp>
    </p:spTree>
    <p:extLst>
      <p:ext uri="{BB962C8B-B14F-4D97-AF65-F5344CB8AC3E}">
        <p14:creationId xmlns:p14="http://schemas.microsoft.com/office/powerpoint/2010/main" val="3873970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EFA2E59B-4EEB-46D4-9102-4B02B1A5D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792" y="758339"/>
            <a:ext cx="4247909" cy="600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3554F0F-849E-49ED-8FD6-54DD89BAACC7}"/>
              </a:ext>
            </a:extLst>
          </p:cNvPr>
          <p:cNvSpPr txBox="1">
            <a:spLocks/>
          </p:cNvSpPr>
          <p:nvPr/>
        </p:nvSpPr>
        <p:spPr>
          <a:xfrm>
            <a:off x="4667676" y="793064"/>
            <a:ext cx="4192167" cy="513493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พื้นที่เสี่ยงภัยน้ำท่วมลุ่มน้ำเจ้าพระยา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0E8A946C-A76E-46A7-BBFF-8CFA1C0F5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49948"/>
              </p:ext>
            </p:extLst>
          </p:nvPr>
        </p:nvGraphicFramePr>
        <p:xfrm>
          <a:off x="4653604" y="1346049"/>
          <a:ext cx="4206239" cy="5353216"/>
        </p:xfrm>
        <a:graphic>
          <a:graphicData uri="http://schemas.openxmlformats.org/drawingml/2006/table">
            <a:tbl>
              <a:tblPr/>
              <a:tblGrid>
                <a:gridCol w="1674584">
                  <a:extLst>
                    <a:ext uri="{9D8B030D-6E8A-4147-A177-3AD203B41FA5}">
                      <a16:colId xmlns:a16="http://schemas.microsoft.com/office/drawing/2014/main" xmlns="" val="3213028064"/>
                    </a:ext>
                  </a:extLst>
                </a:gridCol>
                <a:gridCol w="843885">
                  <a:extLst>
                    <a:ext uri="{9D8B030D-6E8A-4147-A177-3AD203B41FA5}">
                      <a16:colId xmlns:a16="http://schemas.microsoft.com/office/drawing/2014/main" xmlns="" val="2247098566"/>
                    </a:ext>
                  </a:extLst>
                </a:gridCol>
                <a:gridCol w="843885">
                  <a:extLst>
                    <a:ext uri="{9D8B030D-6E8A-4147-A177-3AD203B41FA5}">
                      <a16:colId xmlns:a16="http://schemas.microsoft.com/office/drawing/2014/main" xmlns="" val="1603817931"/>
                    </a:ext>
                  </a:extLst>
                </a:gridCol>
                <a:gridCol w="843885">
                  <a:extLst>
                    <a:ext uri="{9D8B030D-6E8A-4147-A177-3AD203B41FA5}">
                      <a16:colId xmlns:a16="http://schemas.microsoft.com/office/drawing/2014/main" xmlns="" val="861500579"/>
                    </a:ext>
                  </a:extLst>
                </a:gridCol>
              </a:tblGrid>
              <a:tr h="42925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จังหวัด</a:t>
                      </a:r>
                    </a:p>
                  </a:txBody>
                  <a:tcPr marL="110605" marR="110605" marT="55302" marB="55302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พื้นที่เสี่ยงสูง</a:t>
                      </a:r>
                    </a:p>
                  </a:txBody>
                  <a:tcPr marL="110605" marR="110605" marT="55302" marB="55302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1701700"/>
                  </a:ext>
                </a:extLst>
              </a:tr>
              <a:tr h="41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อำเภอ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ตำบล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ไร่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2472695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เพชรบูรณ์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270,783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7322245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กำแพงเพชร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838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8261615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พระนครศรีอยุธยา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117,799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3152424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นครสวรรค์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965,339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7757007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เพชรบุรี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134,246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8287532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พิจิตร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1,128,677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7820142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พิษณุโลก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976,561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01185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ลพบุรี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49,992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660139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สุโขทัย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613,391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110151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สุพรรณบุรี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38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388,905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2882368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439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4,646,532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064389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49">
            <a:extLst>
              <a:ext uri="{FF2B5EF4-FFF2-40B4-BE49-F238E27FC236}">
                <a16:creationId xmlns:a16="http://schemas.microsoft.com/office/drawing/2014/main" xmlns="" id="{0C07969E-E14A-4932-919E-FA00A1C71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5" y="5071455"/>
            <a:ext cx="827680" cy="40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55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203698398"/>
              </p:ext>
            </p:extLst>
          </p:nvPr>
        </p:nvGraphicFramePr>
        <p:xfrm>
          <a:off x="792432" y="1025917"/>
          <a:ext cx="6624992" cy="5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Content Placeholder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2155" y="1849944"/>
            <a:ext cx="2708225" cy="402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/>
          <a:srcRect l="5749" r="8475"/>
          <a:stretch/>
        </p:blipFill>
        <p:spPr>
          <a:xfrm>
            <a:off x="-22860" y="1849943"/>
            <a:ext cx="2538116" cy="4027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CE5554F-CD17-4DDF-9985-0251432E76D9}"/>
              </a:ext>
            </a:extLst>
          </p:cNvPr>
          <p:cNvSpPr txBox="1"/>
          <p:nvPr/>
        </p:nvSpPr>
        <p:spPr>
          <a:xfrm>
            <a:off x="5321791" y="1849944"/>
            <a:ext cx="3866588" cy="36625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เกณฑ์ความเสี่ยง</a:t>
            </a:r>
            <a:r>
              <a:rPr lang="th-TH" sz="2800" b="1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ดินถล่ม </a:t>
            </a:r>
            <a:r>
              <a:rPr lang="th-TH" sz="28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 กรมทรัพยากรน้ำ และ กรมทรัพยากรธรณี สอดคล้องกันได้ ดังนี้ </a:t>
            </a:r>
          </a:p>
          <a:p>
            <a:endParaRPr lang="th-TH" sz="2800" b="1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กรณี </a:t>
            </a:r>
            <a:r>
              <a:rPr lang="th-TH" sz="2000" b="1" dirty="0">
                <a:solidFill>
                  <a:srgbClr val="00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จุดสี เขียว 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ถ้ามีปริมาณฝนตก </a:t>
            </a:r>
            <a:r>
              <a:rPr lang="th-TH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มากกว่า </a:t>
            </a:r>
            <a:r>
              <a:rPr lang="en-US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150 </a:t>
            </a:r>
            <a:r>
              <a:rPr lang="th-TH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มิลลิเมตร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ภายใน </a:t>
            </a:r>
            <a:r>
              <a:rPr lang="en-US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 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ชม ให้เฝ้าระวังจุดดังกล่าว</a:t>
            </a:r>
            <a:endParaRPr lang="th-TH" sz="2400" b="1" dirty="0">
              <a:solidFill>
                <a:srgbClr val="00FF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กรณี </a:t>
            </a:r>
            <a:r>
              <a:rPr lang="th-TH" sz="2000" b="1" dirty="0">
                <a:solidFill>
                  <a:srgbClr val="A900E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จุดสี ม่วง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ถ้ามีปริมาณฝนตก </a:t>
            </a:r>
            <a:r>
              <a:rPr lang="th-TH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มากกว่า </a:t>
            </a:r>
            <a:r>
              <a:rPr lang="en-US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180 </a:t>
            </a:r>
            <a:r>
              <a:rPr lang="th-TH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มิลลิเมตร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ภายใน </a:t>
            </a:r>
            <a:r>
              <a:rPr lang="en-US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 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ชม ให้เฝ้าระวังจุดดังกล่าว</a:t>
            </a:r>
            <a:endParaRPr lang="th-TH" sz="2800" b="1" dirty="0">
              <a:solidFill>
                <a:srgbClr val="A900E6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00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ทั้งนี้มีสถานีวัดน้ำฝนครอบคลุมพื้นที่เสี่ยง</a:t>
            </a:r>
            <a:r>
              <a:rPr lang="th-TH" sz="2000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ดินถล่ม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</a:t>
            </a:r>
            <a:endParaRPr lang="en-US" sz="200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13">
            <a:extLst>
              <a:ext uri="{FF2B5EF4-FFF2-40B4-BE49-F238E27FC236}">
                <a16:creationId xmlns:a16="http://schemas.microsoft.com/office/drawing/2014/main" xmlns="" id="{924DC2B2-CFC3-4192-9E1F-81E6DF8C23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18" y="6113513"/>
            <a:ext cx="600970" cy="725297"/>
          </a:xfrm>
          <a:prstGeom prst="rect">
            <a:avLst/>
          </a:prstGeom>
        </p:spPr>
      </p:pic>
      <p:pic>
        <p:nvPicPr>
          <p:cNvPr id="2050" name="Picture 2" descr="à¸à¸¥à¸à¸²à¸£à¸à¹à¸à¸«à¸²à¸£à¸¹à¸à¸ à¸²à¸à¸ªà¸³à¸«à¸£à¸±à¸ à¸à¸£à¸¡à¸à¸£à¸±à¸à¸¢à¸²à¸à¸£à¸à¸£à¸à¸µ logo">
            <a:extLst>
              <a:ext uri="{FF2B5EF4-FFF2-40B4-BE49-F238E27FC236}">
                <a16:creationId xmlns:a16="http://schemas.microsoft.com/office/drawing/2014/main" xmlns="" id="{47EE78FE-AA0D-4E87-B5C5-46454A78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66" y="6094325"/>
            <a:ext cx="764965" cy="7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90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853235" y="4928583"/>
            <a:ext cx="4909674" cy="1787712"/>
          </a:xfrm>
          <a:prstGeom prst="rect">
            <a:avLst/>
          </a:prstGeom>
          <a:solidFill>
            <a:sysClr val="window" lastClr="FFFFFF">
              <a:lumMod val="85000"/>
              <a:alpha val="12000"/>
            </a:sysClr>
          </a:solidFill>
          <a:ln w="9525" cap="flat" cmpd="sng" algn="ctr">
            <a:solidFill>
              <a:sysClr val="window" lastClr="FFFFFF">
                <a:lumMod val="85000"/>
                <a:alpha val="24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31500" y="4917279"/>
            <a:ext cx="8531409" cy="1787712"/>
          </a:xfrm>
          <a:prstGeom prst="rect">
            <a:avLst/>
          </a:prstGeom>
          <a:solidFill>
            <a:sysClr val="window" lastClr="FFFFFF">
              <a:lumMod val="85000"/>
              <a:alpha val="12000"/>
            </a:sysClr>
          </a:solidFill>
          <a:ln w="9525" cap="flat" cmpd="sng" algn="ctr">
            <a:solidFill>
              <a:sysClr val="window" lastClr="FFFFFF">
                <a:lumMod val="85000"/>
                <a:alpha val="24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31500" y="2013449"/>
            <a:ext cx="8646282" cy="1305166"/>
          </a:xfrm>
          <a:prstGeom prst="rect">
            <a:avLst/>
          </a:prstGeom>
          <a:solidFill>
            <a:sysClr val="window" lastClr="FFFFFF">
              <a:lumMod val="85000"/>
              <a:alpha val="12000"/>
            </a:sysClr>
          </a:solidFill>
          <a:ln w="9525" cap="flat" cmpd="sng" algn="ctr">
            <a:solidFill>
              <a:sysClr val="window" lastClr="FFFFFF">
                <a:lumMod val="85000"/>
                <a:alpha val="24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816969" y="1907625"/>
            <a:ext cx="3060814" cy="1399232"/>
          </a:xfrm>
          <a:prstGeom prst="rect">
            <a:avLst/>
          </a:prstGeom>
          <a:solidFill>
            <a:sysClr val="window" lastClr="FFFFFF">
              <a:lumMod val="85000"/>
              <a:alpha val="12000"/>
            </a:sysClr>
          </a:solidFill>
          <a:ln w="9525" cap="flat" cmpd="sng" algn="ctr">
            <a:solidFill>
              <a:sysClr val="window" lastClr="FFFFFF">
                <a:lumMod val="85000"/>
                <a:alpha val="24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7" name="Diagram 66"/>
          <p:cNvGraphicFramePr/>
          <p:nvPr>
            <p:extLst/>
          </p:nvPr>
        </p:nvGraphicFramePr>
        <p:xfrm>
          <a:off x="193084" y="817541"/>
          <a:ext cx="6270233" cy="514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" name="Rounded Rectangle 67"/>
          <p:cNvSpPr/>
          <p:nvPr/>
        </p:nvSpPr>
        <p:spPr>
          <a:xfrm>
            <a:off x="231500" y="1783241"/>
            <a:ext cx="8646282" cy="4981265"/>
          </a:xfrm>
          <a:prstGeom prst="roundRect">
            <a:avLst/>
          </a:prstGeom>
          <a:noFill/>
          <a:ln w="19050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160452" y="3481216"/>
            <a:ext cx="1281717" cy="1221737"/>
            <a:chOff x="881916" y="1056228"/>
            <a:chExt cx="1281717" cy="1221737"/>
          </a:xfrm>
        </p:grpSpPr>
        <p:pic>
          <p:nvPicPr>
            <p:cNvPr id="70" name="Picture 69" descr="app_thaiwater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320" y="1056228"/>
              <a:ext cx="754543" cy="754543"/>
            </a:xfrm>
            <a:prstGeom prst="rect">
              <a:avLst/>
            </a:prstGeom>
          </p:spPr>
        </p:pic>
        <p:pic>
          <p:nvPicPr>
            <p:cNvPr id="71" name="Picture 70" descr="app_mob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388" y="1549079"/>
              <a:ext cx="429245" cy="429245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881916" y="1693189"/>
              <a:ext cx="9156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Thai water</a:t>
              </a:r>
            </a:p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35 </a:t>
              </a:r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หน่วยงาน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544236" y="3464074"/>
            <a:ext cx="1304590" cy="1238423"/>
            <a:chOff x="3657011" y="1344800"/>
            <a:chExt cx="1304590" cy="1238423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57011" y="1344800"/>
              <a:ext cx="974269" cy="755999"/>
            </a:xfrm>
            <a:prstGeom prst="rect">
              <a:avLst/>
            </a:prstGeom>
          </p:spPr>
        </p:pic>
        <p:pic>
          <p:nvPicPr>
            <p:cNvPr id="75" name="Picture 74" descr="app_www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065" y="1729733"/>
              <a:ext cx="568536" cy="42202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3703584" y="1998447"/>
              <a:ext cx="91890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Daily-report</a:t>
              </a: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สทนช.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446389" y="1439719"/>
            <a:ext cx="190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แอพพลิเคชั่น และเว็บไซต์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77296" y="2004877"/>
            <a:ext cx="1263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การคาดหมาย</a:t>
            </a:r>
          </a:p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สภาพภูมิอากาศ</a:t>
            </a:r>
          </a:p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และฝน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2546608" y="1966417"/>
            <a:ext cx="1751889" cy="1218352"/>
            <a:chOff x="1103942" y="1222860"/>
            <a:chExt cx="1751889" cy="1218352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8743" y="1222860"/>
              <a:ext cx="974269" cy="755999"/>
            </a:xfrm>
            <a:prstGeom prst="rect">
              <a:avLst/>
            </a:prstGeom>
          </p:spPr>
        </p:pic>
        <p:pic>
          <p:nvPicPr>
            <p:cNvPr id="81" name="Picture 80" descr="app_www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295" y="1881676"/>
              <a:ext cx="568536" cy="422028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103942" y="1856436"/>
              <a:ext cx="125375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เว็บไซต์ตรวจอากาศ</a:t>
              </a: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โดยกรมอุตุนิยมวิยา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100722" y="2122204"/>
            <a:ext cx="1375791" cy="1204121"/>
            <a:chOff x="340073" y="1131724"/>
            <a:chExt cx="1375791" cy="1204121"/>
          </a:xfrm>
        </p:grpSpPr>
        <p:pic>
          <p:nvPicPr>
            <p:cNvPr id="84" name="Picture 83" descr="app_tmd_sm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17" y="1131724"/>
              <a:ext cx="755999" cy="755999"/>
            </a:xfrm>
            <a:prstGeom prst="rect">
              <a:avLst/>
            </a:prstGeom>
          </p:spPr>
        </p:pic>
        <p:pic>
          <p:nvPicPr>
            <p:cNvPr id="85" name="Picture 84" descr="app_mob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619" y="1642230"/>
              <a:ext cx="429245" cy="429245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340073" y="1751069"/>
              <a:ext cx="1249060" cy="584776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75000"/>
                </a:sysClr>
              </a:glo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/>
                  <a:cs typeface="TH SarabunPSK"/>
                </a:rPr>
                <a:t>TMD Smart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/>
                  <a:cs typeface="TH SarabunPSK"/>
                </a:rPr>
                <a:t>Sim</a:t>
              </a:r>
              <a:endPara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/>
                <a:cs typeface="TH SarabunPSK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/>
                  <a:cs typeface="TH SarabunPSK"/>
                </a:rPr>
                <a:t>โดยกรมอุตุนิยมวิยา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/>
                <a:cs typeface="TH SarabunPSK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084" y="3412903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สถานการณ์น้ำและ</a:t>
            </a:r>
          </a:p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การคาดการณ์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6767" y="4880178"/>
            <a:ext cx="1842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สถานการณ์ดินโคลนถล่ม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872148" y="3538042"/>
            <a:ext cx="1440000" cy="838360"/>
            <a:chOff x="3722962" y="2535804"/>
            <a:chExt cx="1440000" cy="838360"/>
          </a:xfrm>
        </p:grpSpPr>
        <p:grpSp>
          <p:nvGrpSpPr>
            <p:cNvPr id="90" name="Group 89"/>
            <p:cNvGrpSpPr/>
            <p:nvPr/>
          </p:nvGrpSpPr>
          <p:grpSpPr>
            <a:xfrm>
              <a:off x="3722962" y="2535804"/>
              <a:ext cx="1440000" cy="838360"/>
              <a:chOff x="3111500" y="2959101"/>
              <a:chExt cx="1440000" cy="838360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11500" y="2959101"/>
                <a:ext cx="1440000" cy="465328"/>
              </a:xfrm>
              <a:prstGeom prst="rect">
                <a:avLst/>
              </a:prstGeom>
            </p:spPr>
          </p:pic>
          <p:pic>
            <p:nvPicPr>
              <p:cNvPr id="93" name="Picture 92" descr="app_www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8480" y="3375433"/>
                <a:ext cx="568536" cy="422028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3832466" y="2903377"/>
              <a:ext cx="802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สสนก.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239850" y="3441102"/>
            <a:ext cx="1261884" cy="1202148"/>
            <a:chOff x="5572782" y="2391826"/>
            <a:chExt cx="1261884" cy="1202148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51430" y="2391826"/>
              <a:ext cx="755999" cy="755999"/>
            </a:xfrm>
            <a:prstGeom prst="rect">
              <a:avLst/>
            </a:prstGeom>
          </p:spPr>
        </p:pic>
        <p:pic>
          <p:nvPicPr>
            <p:cNvPr id="96" name="Picture 95" descr="app_mob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315" y="2888605"/>
              <a:ext cx="429245" cy="429245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5572782" y="3009198"/>
              <a:ext cx="126188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WMSC</a:t>
              </a:r>
              <a:endParaRPr lang="th-TH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โดยกรมชลประทาน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262403" y="3524237"/>
            <a:ext cx="1474095" cy="969288"/>
            <a:chOff x="6501263" y="2486724"/>
            <a:chExt cx="1474095" cy="969288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432" y="2486724"/>
              <a:ext cx="640080" cy="663991"/>
            </a:xfrm>
            <a:prstGeom prst="rect">
              <a:avLst/>
            </a:prstGeom>
          </p:spPr>
        </p:pic>
        <p:pic>
          <p:nvPicPr>
            <p:cNvPr id="100" name="Picture 99" descr="app_www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159" y="3033984"/>
              <a:ext cx="568536" cy="422028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6995603" y="2527110"/>
              <a:ext cx="97975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สถานการณ์น้ำ</a:t>
              </a: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ในอ่างเก็บน้ำ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501263" y="3044017"/>
              <a:ext cx="729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กฟผ.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885200" y="1905342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สถานการณ์น้ำท่า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37665" y="2373893"/>
            <a:ext cx="720013" cy="716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79646">
                <a:lumMod val="20000"/>
                <a:lumOff val="8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5" name="TextBox 104"/>
          <p:cNvSpPr txBox="1"/>
          <p:nvPr/>
        </p:nvSpPr>
        <p:spPr>
          <a:xfrm>
            <a:off x="6758307" y="2282518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prstClr val="black"/>
                </a:solidFill>
                <a:latin typeface="TH SarabunPSK"/>
                <a:cs typeface="TH SarabunPSK"/>
              </a:rPr>
              <a:t>ระบบโทรมาตรต่าง ๆ โดย</a:t>
            </a:r>
          </a:p>
          <a:p>
            <a:r>
              <a:rPr lang="th-TH" sz="1600" dirty="0">
                <a:solidFill>
                  <a:prstClr val="black"/>
                </a:solidFill>
                <a:latin typeface="TH SarabunPSK"/>
                <a:cs typeface="TH SarabunPSK"/>
              </a:rPr>
              <a:t>กรมชลประทาน กรมทรัพยากรน้ำ </a:t>
            </a:r>
          </a:p>
          <a:p>
            <a:r>
              <a:rPr lang="th-TH" sz="1600" dirty="0">
                <a:solidFill>
                  <a:prstClr val="black"/>
                </a:solidFill>
                <a:latin typeface="TH SarabunPSK"/>
                <a:cs typeface="TH SarabunPSK"/>
              </a:rPr>
              <a:t>สสนก.</a:t>
            </a:r>
            <a:endParaRPr lang="en-US" sz="16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500064" y="5211694"/>
            <a:ext cx="1364476" cy="1499114"/>
            <a:chOff x="715897" y="4432862"/>
            <a:chExt cx="1364476" cy="1499114"/>
          </a:xfrm>
        </p:grpSpPr>
        <p:sp>
          <p:nvSpPr>
            <p:cNvPr id="108" name="TextBox 107"/>
            <p:cNvSpPr txBox="1"/>
            <p:nvPr/>
          </p:nvSpPr>
          <p:spPr>
            <a:xfrm>
              <a:off x="715897" y="5100979"/>
              <a:ext cx="136447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Early </a:t>
              </a:r>
            </a:p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Warning System</a:t>
              </a: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กรมทรัพยากรน้ำ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9139" y="4432862"/>
              <a:ext cx="974269" cy="755999"/>
            </a:xfrm>
            <a:prstGeom prst="rect">
              <a:avLst/>
            </a:prstGeom>
          </p:spPr>
        </p:pic>
        <p:pic>
          <p:nvPicPr>
            <p:cNvPr id="109" name="Picture 108" descr="app_www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476" y="4997613"/>
              <a:ext cx="568536" cy="422028"/>
            </a:xfrm>
            <a:prstGeom prst="rect">
              <a:avLst/>
            </a:prstGeom>
          </p:spPr>
        </p:pic>
      </p:grpSp>
      <p:sp>
        <p:nvSpPr>
          <p:cNvPr id="110" name="TextBox 109"/>
          <p:cNvSpPr txBox="1"/>
          <p:nvPr/>
        </p:nvSpPr>
        <p:spPr>
          <a:xfrm>
            <a:off x="3897484" y="4950270"/>
            <a:ext cx="1067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การแจ้งเตือน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4674963" y="5341034"/>
            <a:ext cx="1938960" cy="1341460"/>
            <a:chOff x="4078937" y="4891433"/>
            <a:chExt cx="1938960" cy="1341460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55611" y="4891433"/>
              <a:ext cx="853844" cy="755999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4078937" y="5525007"/>
              <a:ext cx="1938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dirty="0">
                  <a:solidFill>
                    <a:prstClr val="black"/>
                  </a:solidFill>
                  <a:latin typeface="TH SarabunPSK"/>
                  <a:cs typeface="TH SarabunPSK"/>
                </a:rPr>
                <a:t>ศูนย์เตือนภัยพิบัติแห่งชาติ</a:t>
              </a:r>
            </a:p>
            <a:p>
              <a:r>
                <a:rPr lang="th-TH" sz="20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ปภ.</a:t>
              </a:r>
              <a:endParaRPr lang="en-US" sz="20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  <p:pic>
          <p:nvPicPr>
            <p:cNvPr id="114" name="Picture 113" descr="app_www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453" y="5162226"/>
              <a:ext cx="568536" cy="42202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4229052" y="2010977"/>
            <a:ext cx="1480040" cy="1221737"/>
            <a:chOff x="4232732" y="1008738"/>
            <a:chExt cx="1480040" cy="1221737"/>
          </a:xfrm>
        </p:grpSpPr>
        <p:grpSp>
          <p:nvGrpSpPr>
            <p:cNvPr id="116" name="Group 115"/>
            <p:cNvGrpSpPr/>
            <p:nvPr/>
          </p:nvGrpSpPr>
          <p:grpSpPr>
            <a:xfrm>
              <a:off x="4232732" y="1008738"/>
              <a:ext cx="1151947" cy="1221737"/>
              <a:chOff x="881916" y="1056228"/>
              <a:chExt cx="1151947" cy="1221737"/>
            </a:xfrm>
          </p:grpSpPr>
          <p:pic>
            <p:nvPicPr>
              <p:cNvPr id="118" name="Picture 117" descr="app_thaiwater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9320" y="1056228"/>
                <a:ext cx="754543" cy="754543"/>
              </a:xfrm>
              <a:prstGeom prst="rect">
                <a:avLst/>
              </a:prstGeom>
            </p:spPr>
          </p:pic>
          <p:sp>
            <p:nvSpPr>
              <p:cNvPr id="119" name="TextBox 118"/>
              <p:cNvSpPr txBox="1"/>
              <p:nvPr/>
            </p:nvSpPr>
            <p:spPr>
              <a:xfrm>
                <a:off x="881916" y="1693189"/>
                <a:ext cx="1056700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prstClr val="black"/>
                    </a:solidFill>
                    <a:latin typeface="TH SarabunPSK"/>
                    <a:cs typeface="TH SarabunPSK"/>
                  </a:rPr>
                  <a:t>ThaiWater.net</a:t>
                </a:r>
                <a:endParaRPr lang="en-US" sz="1600" dirty="0">
                  <a:solidFill>
                    <a:prstClr val="black"/>
                  </a:solidFill>
                  <a:latin typeface="TH SarabunPSK"/>
                  <a:cs typeface="TH SarabunPSK"/>
                </a:endParaRPr>
              </a:p>
              <a:p>
                <a:r>
                  <a:rPr lang="th-TH" sz="1600" dirty="0">
                    <a:solidFill>
                      <a:prstClr val="black"/>
                    </a:solidFill>
                    <a:latin typeface="TH SarabunPSK"/>
                    <a:cs typeface="TH SarabunPSK"/>
                  </a:rPr>
                  <a:t>โดย สสนก.</a:t>
                </a:r>
                <a:endParaRPr lang="en-US" sz="1600" dirty="0">
                  <a:solidFill>
                    <a:prstClr val="black"/>
                  </a:solidFill>
                  <a:latin typeface="TH SarabunPSK"/>
                  <a:cs typeface="TH SarabunPSK"/>
                </a:endParaRPr>
              </a:p>
            </p:txBody>
          </p:sp>
        </p:grpSp>
        <p:pic>
          <p:nvPicPr>
            <p:cNvPr id="117" name="Picture 116" descr="app_www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236" y="1469677"/>
              <a:ext cx="568536" cy="422028"/>
            </a:xfrm>
            <a:prstGeom prst="rect">
              <a:avLst/>
            </a:prstGeom>
          </p:spPr>
        </p:pic>
      </p:grpSp>
      <p:sp>
        <p:nvSpPr>
          <p:cNvPr id="62" name="Rectangle 6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56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2" name="กล่องข้อความ 27"/>
          <p:cNvSpPr txBox="1"/>
          <p:nvPr/>
        </p:nvSpPr>
        <p:spPr>
          <a:xfrm>
            <a:off x="2812489" y="2035397"/>
            <a:ext cx="2708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th-TH" sz="1600" b="1" kern="0" spc="-3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ลุ่มน้ำเจ้าพระยาตอนบน</a:t>
            </a:r>
          </a:p>
        </p:txBody>
      </p:sp>
      <p:sp>
        <p:nvSpPr>
          <p:cNvPr id="23" name="กล่องข้อความ 3"/>
          <p:cNvSpPr txBox="1"/>
          <p:nvPr/>
        </p:nvSpPr>
        <p:spPr>
          <a:xfrm>
            <a:off x="2972139" y="2399481"/>
            <a:ext cx="3562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ทุ่งบางระกำ 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 0.382 ล้านไร่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เมษายน 2561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เก็บเกี่ยวแล้วเสร็จเดือนกรกฎาคม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รับน้ำเข้าทุ่งประมาณ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กลางเดือนสิงหาคม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สามารถหน่วงน้ำได้ 550 ล้านลูกบาศก์เมตร</a:t>
            </a:r>
          </a:p>
        </p:txBody>
      </p:sp>
      <p:sp>
        <p:nvSpPr>
          <p:cNvPr id="24" name="กล่องข้อความ 28"/>
          <p:cNvSpPr txBox="1"/>
          <p:nvPr/>
        </p:nvSpPr>
        <p:spPr>
          <a:xfrm>
            <a:off x="2827643" y="3842945"/>
            <a:ext cx="310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th-TH" sz="1600" b="1" kern="0" spc="-3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ลุ่มน้ำเจ้าพระยาตอนล่าง</a:t>
            </a:r>
          </a:p>
        </p:txBody>
      </p:sp>
      <p:sp>
        <p:nvSpPr>
          <p:cNvPr id="26" name="กล่องข้อความ 27"/>
          <p:cNvSpPr txBox="1"/>
          <p:nvPr/>
        </p:nvSpPr>
        <p:spPr>
          <a:xfrm>
            <a:off x="-1660" y="1959197"/>
            <a:ext cx="2708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th-TH" sz="1600" b="1" kern="0" spc="-3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ลุ่มน้ำเจ้าพระยาตอนบน</a:t>
            </a:r>
          </a:p>
        </p:txBody>
      </p:sp>
      <p:sp>
        <p:nvSpPr>
          <p:cNvPr id="27" name="กล่องข้อความ 3"/>
          <p:cNvSpPr txBox="1"/>
          <p:nvPr/>
        </p:nvSpPr>
        <p:spPr>
          <a:xfrm>
            <a:off x="157990" y="2323281"/>
            <a:ext cx="30370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ทุ่งบางระกำ 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 0.</a:t>
            </a:r>
            <a:r>
              <a:rPr lang="en-US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265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ล้านไร่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เมษายน 256</a:t>
            </a:r>
            <a:r>
              <a:rPr lang="en-US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เก็บเกี่ยวแล้วเสร็จภายในเดือนกรกฎาคม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รับน้ำเข้าทุ่ง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วันที่ </a:t>
            </a:r>
            <a:r>
              <a:rPr lang="en-US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 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กันยายน </a:t>
            </a:r>
            <a:r>
              <a:rPr lang="en-US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2560</a:t>
            </a:r>
            <a:endParaRPr lang="th-TH" sz="1600" b="1" kern="0" spc="-30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สามารถหน่วงน้ำได้ 5</a:t>
            </a:r>
            <a:r>
              <a:rPr lang="en-US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 ล้านลูกบาศก์เมตร</a:t>
            </a:r>
          </a:p>
        </p:txBody>
      </p:sp>
      <p:sp>
        <p:nvSpPr>
          <p:cNvPr id="28" name="กล่องข้อความ 28"/>
          <p:cNvSpPr txBox="1"/>
          <p:nvPr/>
        </p:nvSpPr>
        <p:spPr>
          <a:xfrm>
            <a:off x="13494" y="3776665"/>
            <a:ext cx="310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th-TH" sz="1600" b="1" kern="0" spc="-3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ลุ่มน้ำเจ้าพระยาตอนล่าง</a:t>
            </a:r>
          </a:p>
        </p:txBody>
      </p:sp>
      <p:sp>
        <p:nvSpPr>
          <p:cNvPr id="29" name="กล่องข้อความ 23"/>
          <p:cNvSpPr txBox="1"/>
          <p:nvPr/>
        </p:nvSpPr>
        <p:spPr>
          <a:xfrm>
            <a:off x="183398" y="4173145"/>
            <a:ext cx="2909587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 ทุ่ง </a:t>
            </a: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 1.15 ล้านไร่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พฤษภาคม 256</a:t>
            </a:r>
            <a:r>
              <a:rPr lang="en-US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4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เก็บเกี่ยวแล้วเสร็จประมาณ</a:t>
            </a:r>
            <a:r>
              <a:rPr lang="th-TH" sz="1600" b="1" kern="0" spc="-4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15 กันยายน 256</a:t>
            </a:r>
            <a:r>
              <a:rPr lang="en-US" sz="1600" b="1" kern="0" spc="-4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sz="1600" b="1" kern="0" spc="-40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รับน้ำเข้าทุ่ง 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ระหว่าง 2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 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ก.ย. 6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31 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ต.ค. 6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sz="1600" b="1" kern="0" spc="-5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สามารถหน่วงน้ำได้ 1,</a:t>
            </a:r>
            <a:r>
              <a:rPr lang="en-US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514</a:t>
            </a: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ล้านลูกบาศก์เมตร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939" y="1588377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h-TH" sz="28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 ปี </a:t>
            </a:r>
            <a:r>
              <a:rPr lang="en-US" sz="28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2560</a:t>
            </a:r>
            <a:endParaRPr lang="th-TH" sz="2800" b="1" u="sng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75526" y="1650063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h-TH" sz="28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 ปี </a:t>
            </a:r>
            <a:r>
              <a:rPr lang="en-US" sz="28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2561</a:t>
            </a:r>
            <a:endParaRPr lang="th-TH" sz="2800" b="1" u="sng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2" name="Diagram 31"/>
          <p:cNvGraphicFramePr/>
          <p:nvPr>
            <p:extLst/>
          </p:nvPr>
        </p:nvGraphicFramePr>
        <p:xfrm>
          <a:off x="122618" y="1024928"/>
          <a:ext cx="5613144" cy="513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รูปภาพ 26">
            <a:extLst>
              <a:ext uri="{FF2B5EF4-FFF2-40B4-BE49-F238E27FC236}">
                <a16:creationId xmlns:a16="http://schemas.microsoft.com/office/drawing/2014/main" xmlns="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56" y="6355712"/>
            <a:ext cx="390889" cy="4524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CD07642-3271-4959-9E7D-86A914F2BA8F}"/>
              </a:ext>
            </a:extLst>
          </p:cNvPr>
          <p:cNvSpPr/>
          <p:nvPr/>
        </p:nvSpPr>
        <p:spPr>
          <a:xfrm>
            <a:off x="6399317" y="1470948"/>
            <a:ext cx="270344" cy="169896"/>
          </a:xfrm>
          <a:prstGeom prst="rect">
            <a:avLst/>
          </a:prstGeom>
          <a:solidFill>
            <a:srgbClr val="EDFCD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39214F8-EB65-4DF9-817C-3A5FD4B80C68}"/>
              </a:ext>
            </a:extLst>
          </p:cNvPr>
          <p:cNvSpPr txBox="1"/>
          <p:nvPr/>
        </p:nvSpPr>
        <p:spPr>
          <a:xfrm>
            <a:off x="6317763" y="1455168"/>
            <a:ext cx="46019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700" b="0" i="0" u="none" strike="noStrike" kern="0" cap="none" spc="0" normalizeH="0" baseline="0" noProof="0" dirty="0">
                <a:ln>
                  <a:noFill/>
                </a:ln>
                <a:solidFill>
                  <a:srgbClr val="CA0000"/>
                </a:solidFill>
                <a:effectLst/>
                <a:uLnTx/>
                <a:uFillTx/>
              </a:rPr>
              <a:t>(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CA0000"/>
                </a:solidFill>
                <a:effectLst/>
                <a:uLnTx/>
                <a:uFillTx/>
              </a:rPr>
              <a:t>550</a:t>
            </a:r>
            <a:r>
              <a:rPr kumimoji="0" lang="th-TH" sz="700" b="0" i="0" u="none" strike="noStrike" kern="0" cap="none" spc="0" normalizeH="0" baseline="0" noProof="0" dirty="0">
                <a:ln>
                  <a:noFill/>
                </a:ln>
                <a:solidFill>
                  <a:srgbClr val="CA0000"/>
                </a:solidFill>
                <a:effectLst/>
                <a:uLnTx/>
                <a:uFillTx/>
              </a:rPr>
              <a:t>)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CA0000"/>
              </a:solidFill>
              <a:effectLst/>
              <a:uLnTx/>
              <a:uFillTx/>
            </a:endParaRPr>
          </a:p>
        </p:txBody>
      </p:sp>
      <p:sp>
        <p:nvSpPr>
          <p:cNvPr id="25" name="กล่องข้อความ 23"/>
          <p:cNvSpPr txBox="1"/>
          <p:nvPr/>
        </p:nvSpPr>
        <p:spPr>
          <a:xfrm>
            <a:off x="2997547" y="4173617"/>
            <a:ext cx="2749937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 ทุ่ง </a:t>
            </a: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 1.15 ล้านไร่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พฤษภาคม 2561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4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เก็บเกี่ยวแล้ว</a:t>
            </a:r>
            <a:r>
              <a:rPr lang="th-TH" sz="1600" b="1" kern="0" spc="-4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เสร็จเดือนสิงหาคม  2561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รับน้ำเข้าทุ่ง 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ระหว่าง กันยายน – ตุลาคม 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สามารถหน่วงน้ำได้ 1,500 ล้านลูกบาศก์เมตร</a:t>
            </a: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 rotWithShape="1">
          <a:blip r:embed="rId9" cstate="print"/>
          <a:srcRect l="1154" t="3631" r="1479" b="-46"/>
          <a:stretch/>
        </p:blipFill>
        <p:spPr bwMode="auto">
          <a:xfrm>
            <a:off x="5793867" y="1331720"/>
            <a:ext cx="3248783" cy="502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8183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xmlns="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95" y="897071"/>
            <a:ext cx="5140722" cy="532717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400" dirty="0">
                <a:ea typeface="Microsoft Sans Serif" panose="020B0604020202020204" pitchFamily="34" charset="0"/>
              </a:rPr>
              <a:t>แผนการบริหารจัดการน้ำที่เชื่อมต่อกับกรุงเทพมหานคร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28057"/>
            <a:ext cx="9161591" cy="47299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5994" y="1518328"/>
            <a:ext cx="4114800" cy="45720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มีการกำหนดข้อตกลงการควบคุมระดับน้ำด้านใน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นอก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48338" y="1513329"/>
            <a:ext cx="3749040" cy="4572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19113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kumimoji="0" lang="th-TH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สทนช</a:t>
            </a: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. จะทำหน้าที่</a:t>
            </a:r>
            <a:r>
              <a:rPr kumimoji="0" lang="th-TH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บูรณา</a:t>
            </a: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การบริหารจัดการน้ำ  </a:t>
            </a:r>
          </a:p>
        </p:txBody>
      </p:sp>
      <p:sp>
        <p:nvSpPr>
          <p:cNvPr id="15" name="Dodecagon 14"/>
          <p:cNvSpPr/>
          <p:nvPr/>
        </p:nvSpPr>
        <p:spPr>
          <a:xfrm>
            <a:off x="191719" y="1412884"/>
            <a:ext cx="365760" cy="365760"/>
          </a:xfrm>
          <a:prstGeom prst="dodecagon">
            <a:avLst/>
          </a:prstGeom>
          <a:solidFill>
            <a:srgbClr val="FFC000"/>
          </a:solidFill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16" name="Dodecagon 15"/>
          <p:cNvSpPr/>
          <p:nvPr/>
        </p:nvSpPr>
        <p:spPr>
          <a:xfrm>
            <a:off x="4965458" y="1448902"/>
            <a:ext cx="365760" cy="365760"/>
          </a:xfrm>
          <a:prstGeom prst="dodecagon">
            <a:avLst/>
          </a:prstGeom>
          <a:solidFill>
            <a:srgbClr val="FFC000"/>
          </a:solidFill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257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55F4DE70-A142-47DE-AE38-4A42B08340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t="2531" r="4173" b="3121"/>
          <a:stretch/>
        </p:blipFill>
        <p:spPr>
          <a:xfrm>
            <a:off x="2732690" y="1450456"/>
            <a:ext cx="3676234" cy="5360151"/>
          </a:xfrm>
          <a:prstGeom prst="rect">
            <a:avLst/>
          </a:prstGeom>
        </p:spPr>
      </p:pic>
      <p:sp>
        <p:nvSpPr>
          <p:cNvPr id="67" name="Rectangle: Rounded Corners 15">
            <a:extLst>
              <a:ext uri="{FF2B5EF4-FFF2-40B4-BE49-F238E27FC236}">
                <a16:creationId xmlns:a16="http://schemas.microsoft.com/office/drawing/2014/main" xmlns="" id="{E26EA5B3-C86F-43DC-B324-40C267C3713A}"/>
              </a:ext>
            </a:extLst>
          </p:cNvPr>
          <p:cNvSpPr/>
          <p:nvPr/>
        </p:nvSpPr>
        <p:spPr>
          <a:xfrm>
            <a:off x="146962" y="3487214"/>
            <a:ext cx="2786740" cy="1404104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: Rounded Corners 17">
            <a:extLst>
              <a:ext uri="{FF2B5EF4-FFF2-40B4-BE49-F238E27FC236}">
                <a16:creationId xmlns:a16="http://schemas.microsoft.com/office/drawing/2014/main" xmlns="" id="{94487D38-E8C7-482B-93F2-A0C597A69EB9}"/>
              </a:ext>
            </a:extLst>
          </p:cNvPr>
          <p:cNvSpPr/>
          <p:nvPr/>
        </p:nvSpPr>
        <p:spPr>
          <a:xfrm>
            <a:off x="146961" y="5176039"/>
            <a:ext cx="2786740" cy="1523601"/>
          </a:xfrm>
          <a:prstGeom prst="roundRect">
            <a:avLst/>
          </a:prstGeom>
          <a:solidFill>
            <a:srgbClr val="C0504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: Rounded Corners 20">
            <a:extLst>
              <a:ext uri="{FF2B5EF4-FFF2-40B4-BE49-F238E27FC236}">
                <a16:creationId xmlns:a16="http://schemas.microsoft.com/office/drawing/2014/main" xmlns="" id="{C146FC3F-6B51-465E-A660-571269824753}"/>
              </a:ext>
            </a:extLst>
          </p:cNvPr>
          <p:cNvSpPr/>
          <p:nvPr/>
        </p:nvSpPr>
        <p:spPr>
          <a:xfrm>
            <a:off x="6301022" y="1605966"/>
            <a:ext cx="2786740" cy="1534903"/>
          </a:xfrm>
          <a:prstGeom prst="roundRect">
            <a:avLst/>
          </a:prstGeom>
          <a:solidFill>
            <a:srgbClr val="C0504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: Rounded Corners 21">
            <a:extLst>
              <a:ext uri="{FF2B5EF4-FFF2-40B4-BE49-F238E27FC236}">
                <a16:creationId xmlns:a16="http://schemas.microsoft.com/office/drawing/2014/main" xmlns="" id="{FBC1180C-EBDD-495C-8239-D2B3FD80493D}"/>
              </a:ext>
            </a:extLst>
          </p:cNvPr>
          <p:cNvSpPr/>
          <p:nvPr/>
        </p:nvSpPr>
        <p:spPr>
          <a:xfrm>
            <a:off x="6301023" y="3365734"/>
            <a:ext cx="2786740" cy="1490861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: Rounded Corners 22">
            <a:extLst>
              <a:ext uri="{FF2B5EF4-FFF2-40B4-BE49-F238E27FC236}">
                <a16:creationId xmlns:a16="http://schemas.microsoft.com/office/drawing/2014/main" xmlns="" id="{0F51A221-6A21-4235-A29B-C406B93BC40A}"/>
              </a:ext>
            </a:extLst>
          </p:cNvPr>
          <p:cNvSpPr/>
          <p:nvPr/>
        </p:nvSpPr>
        <p:spPr>
          <a:xfrm>
            <a:off x="6301022" y="5053131"/>
            <a:ext cx="2786740" cy="1646510"/>
          </a:xfrm>
          <a:prstGeom prst="roundRect">
            <a:avLst/>
          </a:prstGeom>
          <a:solidFill>
            <a:srgbClr val="8064A2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82794481-4C6C-4915-8E60-1184F9B3CBB0}"/>
              </a:ext>
            </a:extLst>
          </p:cNvPr>
          <p:cNvGrpSpPr/>
          <p:nvPr/>
        </p:nvGrpSpPr>
        <p:grpSpPr>
          <a:xfrm>
            <a:off x="146961" y="1597736"/>
            <a:ext cx="2786740" cy="1601607"/>
            <a:chOff x="146961" y="1111593"/>
            <a:chExt cx="2786740" cy="1601607"/>
          </a:xfrm>
        </p:grpSpPr>
        <p:sp>
          <p:nvSpPr>
            <p:cNvPr id="73" name="Rectangle: Rounded Corners 7">
              <a:extLst>
                <a:ext uri="{FF2B5EF4-FFF2-40B4-BE49-F238E27FC236}">
                  <a16:creationId xmlns:a16="http://schemas.microsoft.com/office/drawing/2014/main" xmlns="" id="{8F813248-4F99-4804-B632-4CA451975FD2}"/>
                </a:ext>
              </a:extLst>
            </p:cNvPr>
            <p:cNvSpPr/>
            <p:nvPr/>
          </p:nvSpPr>
          <p:spPr>
            <a:xfrm>
              <a:off x="146961" y="1137953"/>
              <a:ext cx="2786740" cy="1563073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92D05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23B684EE-4935-4304-9B38-03D47F519B5E}"/>
                </a:ext>
              </a:extLst>
            </p:cNvPr>
            <p:cNvSpPr txBox="1"/>
            <p:nvPr/>
          </p:nvSpPr>
          <p:spPr>
            <a:xfrm>
              <a:off x="146961" y="1111593"/>
              <a:ext cx="2786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ภาคเหนือ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ส.ค.-พ.ย. </a:t>
              </a:r>
            </a:p>
          </p:txBody>
        </p:sp>
        <p:pic>
          <p:nvPicPr>
            <p:cNvPr id="75" name="Picture 2" descr="C:\Users\USER\Pictures\ดาวน์โหลด.png">
              <a:extLst>
                <a:ext uri="{FF2B5EF4-FFF2-40B4-BE49-F238E27FC236}">
                  <a16:creationId xmlns:a16="http://schemas.microsoft.com/office/drawing/2014/main" xmlns="" id="{7875A10B-D685-4540-8007-0838FFBE4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20705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C:\Users\USER\Pictures\RID logo cmyk TH.tif">
              <a:extLst>
                <a:ext uri="{FF2B5EF4-FFF2-40B4-BE49-F238E27FC236}">
                  <a16:creationId xmlns:a16="http://schemas.microsoft.com/office/drawing/2014/main" xmlns="" id="{CE8AE899-1DE6-4824-A185-221BF9353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26236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C:\Users\USER\Pictures\hz.png">
              <a:extLst>
                <a:ext uri="{FF2B5EF4-FFF2-40B4-BE49-F238E27FC236}">
                  <a16:creationId xmlns:a16="http://schemas.microsoft.com/office/drawing/2014/main" xmlns="" id="{28F21F7A-5B17-4A5D-8D7A-BF0F5C3F7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292754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6F908F9E-771F-49C4-BFAA-DADB6E6A4495}"/>
                </a:ext>
              </a:extLst>
            </p:cNvPr>
            <p:cNvSpPr txBox="1"/>
            <p:nvPr/>
          </p:nvSpPr>
          <p:spPr>
            <a:xfrm>
              <a:off x="1011048" y="1448993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256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16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3CBB8229-0518-4465-9073-9773B0BC8029}"/>
                </a:ext>
              </a:extLst>
            </p:cNvPr>
            <p:cNvSpPr txBox="1"/>
            <p:nvPr/>
          </p:nvSpPr>
          <p:spPr>
            <a:xfrm>
              <a:off x="1011048" y="1984915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39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19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11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F84D2A84-0A47-4C9A-8E67-471F12AE7621}"/>
                </a:ext>
              </a:extLst>
            </p:cNvPr>
            <p:cNvSpPr txBox="1"/>
            <p:nvPr/>
          </p:nvSpPr>
          <p:spPr>
            <a:xfrm>
              <a:off x="1011048" y="2405423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68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521C8513-E489-4EB8-9BC1-F5CEC31F82D8}"/>
              </a:ext>
            </a:extLst>
          </p:cNvPr>
          <p:cNvGrpSpPr/>
          <p:nvPr/>
        </p:nvGrpSpPr>
        <p:grpSpPr>
          <a:xfrm>
            <a:off x="161475" y="3443734"/>
            <a:ext cx="3650827" cy="1462704"/>
            <a:chOff x="146961" y="1238916"/>
            <a:chExt cx="3650827" cy="1462704"/>
          </a:xfrm>
        </p:grpSpPr>
        <p:sp>
          <p:nvSpPr>
            <p:cNvPr id="82" name="Rectangle: Rounded Corners 32">
              <a:extLst>
                <a:ext uri="{FF2B5EF4-FFF2-40B4-BE49-F238E27FC236}">
                  <a16:creationId xmlns:a16="http://schemas.microsoft.com/office/drawing/2014/main" xmlns="" id="{286C7FD9-07B7-4613-9608-0525608A38AC}"/>
                </a:ext>
              </a:extLst>
            </p:cNvPr>
            <p:cNvSpPr/>
            <p:nvPr/>
          </p:nvSpPr>
          <p:spPr>
            <a:xfrm>
              <a:off x="146961" y="1282999"/>
              <a:ext cx="2786740" cy="1418027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89C80FA9-D561-462E-A091-01635EA3B7D8}"/>
                </a:ext>
              </a:extLst>
            </p:cNvPr>
            <p:cNvSpPr txBox="1"/>
            <p:nvPr/>
          </p:nvSpPr>
          <p:spPr>
            <a:xfrm>
              <a:off x="146961" y="1238916"/>
              <a:ext cx="2786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ภาคกลาง </a:t>
              </a: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ก.ย.-พ.ย.</a:t>
              </a:r>
              <a:endPara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84" name="Picture 2" descr="C:\Users\USER\Pictures\ดาวน์โหลด.png">
              <a:extLst>
                <a:ext uri="{FF2B5EF4-FFF2-40B4-BE49-F238E27FC236}">
                  <a16:creationId xmlns:a16="http://schemas.microsoft.com/office/drawing/2014/main" xmlns="" id="{04246720-496A-4B7B-8657-C5E3BBACF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5543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C:\Users\USER\Pictures\RID logo cmyk TH.tif">
              <a:extLst>
                <a:ext uri="{FF2B5EF4-FFF2-40B4-BE49-F238E27FC236}">
                  <a16:creationId xmlns:a16="http://schemas.microsoft.com/office/drawing/2014/main" xmlns="" id="{617CF5F5-3F0C-4D07-B8B2-70F5EEB3E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8411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C:\Users\USER\Pictures\hz.png">
              <a:extLst>
                <a:ext uri="{FF2B5EF4-FFF2-40B4-BE49-F238E27FC236}">
                  <a16:creationId xmlns:a16="http://schemas.microsoft.com/office/drawing/2014/main" xmlns="" id="{8CB2CFC9-7159-424F-8D98-F95162BF3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304329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6044A443-3158-4369-99FC-0A11B6706CB6}"/>
                </a:ext>
              </a:extLst>
            </p:cNvPr>
            <p:cNvSpPr txBox="1"/>
            <p:nvPr/>
          </p:nvSpPr>
          <p:spPr>
            <a:xfrm>
              <a:off x="1011048" y="1576028"/>
              <a:ext cx="27867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81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11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-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เครื่องผลักดันน้ำ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300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เครื่อง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4A03175C-A4F1-4987-B865-A8C917359740}"/>
                </a:ext>
              </a:extLst>
            </p:cNvPr>
            <p:cNvSpPr txBox="1"/>
            <p:nvPr/>
          </p:nvSpPr>
          <p:spPr>
            <a:xfrm>
              <a:off x="1011048" y="2006939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109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30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215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B18DABD5-ADD9-4E68-B982-3F548C09A2C4}"/>
                </a:ext>
              </a:extLst>
            </p:cNvPr>
            <p:cNvSpPr txBox="1"/>
            <p:nvPr/>
          </p:nvSpPr>
          <p:spPr>
            <a:xfrm>
              <a:off x="1011048" y="2393843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37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97764E0-69C4-44AD-ADD4-533349B7CACC}"/>
              </a:ext>
            </a:extLst>
          </p:cNvPr>
          <p:cNvGrpSpPr/>
          <p:nvPr/>
        </p:nvGrpSpPr>
        <p:grpSpPr>
          <a:xfrm>
            <a:off x="141343" y="5187292"/>
            <a:ext cx="2786740" cy="1530142"/>
            <a:chOff x="146961" y="1171483"/>
            <a:chExt cx="2786740" cy="1530142"/>
          </a:xfrm>
        </p:grpSpPr>
        <p:sp>
          <p:nvSpPr>
            <p:cNvPr id="91" name="Rectangle: Rounded Corners 41">
              <a:extLst>
                <a:ext uri="{FF2B5EF4-FFF2-40B4-BE49-F238E27FC236}">
                  <a16:creationId xmlns:a16="http://schemas.microsoft.com/office/drawing/2014/main" xmlns="" id="{1CB12C21-84CE-4E66-898C-E05BEFFBE766}"/>
                </a:ext>
              </a:extLst>
            </p:cNvPr>
            <p:cNvSpPr/>
            <p:nvPr/>
          </p:nvSpPr>
          <p:spPr>
            <a:xfrm>
              <a:off x="146961" y="1171483"/>
              <a:ext cx="2786740" cy="1529543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C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17A94C17-0DAB-4A32-B4CC-57D87C33431C}"/>
                </a:ext>
              </a:extLst>
            </p:cNvPr>
            <p:cNvSpPr txBox="1"/>
            <p:nvPr/>
          </p:nvSpPr>
          <p:spPr>
            <a:xfrm>
              <a:off x="146961" y="1204193"/>
              <a:ext cx="2786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ภาคตะวันตก </a:t>
              </a:r>
              <a:r>
                <a:rPr kumimoji="0" lang="th-TH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ก.ค.-ม.ค.</a:t>
              </a:r>
            </a:p>
          </p:txBody>
        </p:sp>
        <p:pic>
          <p:nvPicPr>
            <p:cNvPr id="93" name="Picture 2" descr="C:\Users\USER\Pictures\ดาวน์โหลด.png">
              <a:extLst>
                <a:ext uri="{FF2B5EF4-FFF2-40B4-BE49-F238E27FC236}">
                  <a16:creationId xmlns:a16="http://schemas.microsoft.com/office/drawing/2014/main" xmlns="" id="{B28B78C6-8871-4695-9791-790DBB232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3228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4" descr="C:\Users\USER\Pictures\RID logo cmyk TH.tif">
              <a:extLst>
                <a:ext uri="{FF2B5EF4-FFF2-40B4-BE49-F238E27FC236}">
                  <a16:creationId xmlns:a16="http://schemas.microsoft.com/office/drawing/2014/main" xmlns="" id="{24C074B5-DE82-4409-9173-AA0266BDF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49387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C:\Users\USER\Pictures\hz.png">
              <a:extLst>
                <a:ext uri="{FF2B5EF4-FFF2-40B4-BE49-F238E27FC236}">
                  <a16:creationId xmlns:a16="http://schemas.microsoft.com/office/drawing/2014/main" xmlns="" id="{FF3DF823-5857-4570-86E2-1E763D9DA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292754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xmlns="" id="{E05DE1AB-1DF5-43B9-A0C2-43FE9E8E5E9C}"/>
                </a:ext>
              </a:extLst>
            </p:cNvPr>
            <p:cNvSpPr txBox="1"/>
            <p:nvPr/>
          </p:nvSpPr>
          <p:spPr>
            <a:xfrm>
              <a:off x="1011048" y="1506866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91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4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EE6569E0-2794-47A1-8FD9-40FA3128F26E}"/>
                </a:ext>
              </a:extLst>
            </p:cNvPr>
            <p:cNvSpPr txBox="1"/>
            <p:nvPr/>
          </p:nvSpPr>
          <p:spPr>
            <a:xfrm>
              <a:off x="1011048" y="1983786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10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48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DE8E423A-2494-4398-A32E-354F7CB44F2F}"/>
                </a:ext>
              </a:extLst>
            </p:cNvPr>
            <p:cNvSpPr txBox="1"/>
            <p:nvPr/>
          </p:nvSpPr>
          <p:spPr>
            <a:xfrm>
              <a:off x="1011048" y="2393848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35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C8B2C24E-E53D-4982-B452-92DF744AD79C}"/>
              </a:ext>
            </a:extLst>
          </p:cNvPr>
          <p:cNvGrpSpPr/>
          <p:nvPr/>
        </p:nvGrpSpPr>
        <p:grpSpPr>
          <a:xfrm>
            <a:off x="6309225" y="1613758"/>
            <a:ext cx="2786740" cy="1566796"/>
            <a:chOff x="146961" y="1169548"/>
            <a:chExt cx="2786740" cy="1566796"/>
          </a:xfrm>
        </p:grpSpPr>
        <p:sp>
          <p:nvSpPr>
            <p:cNvPr id="100" name="Rectangle: Rounded Corners 50">
              <a:extLst>
                <a:ext uri="{FF2B5EF4-FFF2-40B4-BE49-F238E27FC236}">
                  <a16:creationId xmlns:a16="http://schemas.microsoft.com/office/drawing/2014/main" xmlns="" id="{FA7F233D-4CD8-4599-93C0-E792892BBC04}"/>
                </a:ext>
              </a:extLst>
            </p:cNvPr>
            <p:cNvSpPr/>
            <p:nvPr/>
          </p:nvSpPr>
          <p:spPr>
            <a:xfrm>
              <a:off x="146961" y="1169548"/>
              <a:ext cx="2786740" cy="1531478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98F3C076-FE25-4421-9637-CBF5DD57BF4D}"/>
                </a:ext>
              </a:extLst>
            </p:cNvPr>
            <p:cNvSpPr txBox="1"/>
            <p:nvPr/>
          </p:nvSpPr>
          <p:spPr>
            <a:xfrm>
              <a:off x="146961" y="1192617"/>
              <a:ext cx="2786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ภาคตะวันออกเฉียงเหนือ </a:t>
              </a:r>
              <a:r>
                <a:rPr kumimoji="0" lang="th-TH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พ.ค.-พ.ย.</a:t>
              </a:r>
              <a:endPara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02" name="Picture 2" descr="C:\Users\USER\Pictures\ดาวน์โหลด.png">
              <a:extLst>
                <a:ext uri="{FF2B5EF4-FFF2-40B4-BE49-F238E27FC236}">
                  <a16:creationId xmlns:a16="http://schemas.microsoft.com/office/drawing/2014/main" xmlns="" id="{00FCE929-1754-414B-AC20-86D7743EC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43855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C:\Users\USER\Pictures\RID logo cmyk TH.tif">
              <a:extLst>
                <a:ext uri="{FF2B5EF4-FFF2-40B4-BE49-F238E27FC236}">
                  <a16:creationId xmlns:a16="http://schemas.microsoft.com/office/drawing/2014/main" xmlns="" id="{8A722840-EB2F-4BFD-98CB-8F2D5A386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4939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C:\Users\USER\Pictures\hz.png">
              <a:extLst>
                <a:ext uri="{FF2B5EF4-FFF2-40B4-BE49-F238E27FC236}">
                  <a16:creationId xmlns:a16="http://schemas.microsoft.com/office/drawing/2014/main" xmlns="" id="{48EE5EDD-58D8-4394-AAE6-0DE3D5FE8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304329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698C692B-E9B5-4510-AA5C-91B2A4316F93}"/>
                </a:ext>
              </a:extLst>
            </p:cNvPr>
            <p:cNvSpPr txBox="1"/>
            <p:nvPr/>
          </p:nvSpPr>
          <p:spPr>
            <a:xfrm>
              <a:off x="1011048" y="1437419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319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9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0F7C5992-517A-4768-89DF-AEA6FD683C40}"/>
                </a:ext>
              </a:extLst>
            </p:cNvPr>
            <p:cNvSpPr txBox="1"/>
            <p:nvPr/>
          </p:nvSpPr>
          <p:spPr>
            <a:xfrm>
              <a:off x="1011048" y="1925916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30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215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1D62EA88-3B3B-475B-BBE6-FED3B8888FE9}"/>
                </a:ext>
              </a:extLst>
            </p:cNvPr>
            <p:cNvSpPr txBox="1"/>
            <p:nvPr/>
          </p:nvSpPr>
          <p:spPr>
            <a:xfrm>
              <a:off x="1011048" y="2428567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81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7E7AB66E-2374-48EF-8F29-60ECFE1B9CF9}"/>
              </a:ext>
            </a:extLst>
          </p:cNvPr>
          <p:cNvGrpSpPr/>
          <p:nvPr/>
        </p:nvGrpSpPr>
        <p:grpSpPr>
          <a:xfrm>
            <a:off x="6292867" y="3350952"/>
            <a:ext cx="2786740" cy="1546707"/>
            <a:chOff x="146961" y="1189643"/>
            <a:chExt cx="2786740" cy="1546707"/>
          </a:xfrm>
        </p:grpSpPr>
        <p:sp>
          <p:nvSpPr>
            <p:cNvPr id="109" name="Rectangle: Rounded Corners 62">
              <a:extLst>
                <a:ext uri="{FF2B5EF4-FFF2-40B4-BE49-F238E27FC236}">
                  <a16:creationId xmlns:a16="http://schemas.microsoft.com/office/drawing/2014/main" xmlns="" id="{4401586C-99FA-4FD9-A1F2-58971C8C65B4}"/>
                </a:ext>
              </a:extLst>
            </p:cNvPr>
            <p:cNvSpPr/>
            <p:nvPr/>
          </p:nvSpPr>
          <p:spPr>
            <a:xfrm>
              <a:off x="146961" y="1189643"/>
              <a:ext cx="2786740" cy="1511383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FFFF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AE6EB31D-BCD5-4138-8415-1F2F4BED4E9E}"/>
                </a:ext>
              </a:extLst>
            </p:cNvPr>
            <p:cNvSpPr txBox="1"/>
            <p:nvPr/>
          </p:nvSpPr>
          <p:spPr>
            <a:xfrm>
              <a:off x="146961" y="1227340"/>
              <a:ext cx="2786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ภาคตะวันออก </a:t>
              </a:r>
              <a:r>
                <a:rPr kumimoji="0" lang="th-TH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มิ.ย.-ต.ค.</a:t>
              </a:r>
              <a:endPara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11" name="Picture 2" descr="C:\Users\USER\Pictures\ดาวน์โหลด.png">
              <a:extLst>
                <a:ext uri="{FF2B5EF4-FFF2-40B4-BE49-F238E27FC236}">
                  <a16:creationId xmlns:a16="http://schemas.microsoft.com/office/drawing/2014/main" xmlns="" id="{684F8B12-6C5F-45B0-A3FD-AB632DFFA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55433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4" descr="C:\Users\USER\Pictures\RID logo cmyk TH.tif">
              <a:extLst>
                <a:ext uri="{FF2B5EF4-FFF2-40B4-BE49-F238E27FC236}">
                  <a16:creationId xmlns:a16="http://schemas.microsoft.com/office/drawing/2014/main" xmlns="" id="{F118C49C-2588-452D-9169-86EF4F51D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84111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C:\Users\USER\Pictures\hz.png">
              <a:extLst>
                <a:ext uri="{FF2B5EF4-FFF2-40B4-BE49-F238E27FC236}">
                  <a16:creationId xmlns:a16="http://schemas.microsoft.com/office/drawing/2014/main" xmlns="" id="{E1B10A32-33B0-4056-9F25-C2FAD0E4F5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327476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1A1FE23F-98EF-4D2A-A4DB-77C6F3F40577}"/>
                </a:ext>
              </a:extLst>
            </p:cNvPr>
            <p:cNvSpPr txBox="1"/>
            <p:nvPr/>
          </p:nvSpPr>
          <p:spPr>
            <a:xfrm>
              <a:off x="1011048" y="1587891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97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21347B65-FE4D-4D15-9AA3-BFDCE2E1B9B6}"/>
                </a:ext>
              </a:extLst>
            </p:cNvPr>
            <p:cNvSpPr txBox="1"/>
            <p:nvPr/>
          </p:nvSpPr>
          <p:spPr>
            <a:xfrm>
              <a:off x="1011048" y="2042784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19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56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7DBFA116-6C25-4DB9-B0D0-2E8C4558640E}"/>
                </a:ext>
              </a:extLst>
            </p:cNvPr>
            <p:cNvSpPr txBox="1"/>
            <p:nvPr/>
          </p:nvSpPr>
          <p:spPr>
            <a:xfrm>
              <a:off x="1011048" y="2428573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32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7064952E-C595-44FC-9F6A-86C166B21870}"/>
              </a:ext>
            </a:extLst>
          </p:cNvPr>
          <p:cNvGrpSpPr/>
          <p:nvPr/>
        </p:nvGrpSpPr>
        <p:grpSpPr>
          <a:xfrm>
            <a:off x="6291971" y="5058870"/>
            <a:ext cx="2786740" cy="1643451"/>
            <a:chOff x="146961" y="1057575"/>
            <a:chExt cx="2786740" cy="1643451"/>
          </a:xfrm>
        </p:grpSpPr>
        <p:sp>
          <p:nvSpPr>
            <p:cNvPr id="118" name="Rectangle: Rounded Corners 71">
              <a:extLst>
                <a:ext uri="{FF2B5EF4-FFF2-40B4-BE49-F238E27FC236}">
                  <a16:creationId xmlns:a16="http://schemas.microsoft.com/office/drawing/2014/main" xmlns="" id="{5280EE9E-63AE-4B41-A731-B0B30A4409DE}"/>
                </a:ext>
              </a:extLst>
            </p:cNvPr>
            <p:cNvSpPr/>
            <p:nvPr/>
          </p:nvSpPr>
          <p:spPr>
            <a:xfrm>
              <a:off x="146961" y="1057575"/>
              <a:ext cx="2786740" cy="164345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A900E6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BB53D670-7A35-40FD-A164-62A7916AF3F7}"/>
                </a:ext>
              </a:extLst>
            </p:cNvPr>
            <p:cNvSpPr txBox="1"/>
            <p:nvPr/>
          </p:nvSpPr>
          <p:spPr>
            <a:xfrm>
              <a:off x="146961" y="1065293"/>
              <a:ext cx="2786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ภาคใต้ </a:t>
              </a: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</a:t>
              </a: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ต.ค.-ก.พ.</a:t>
              </a:r>
              <a:endPara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20" name="Picture 2" descr="C:\Users\USER\Pictures\ดาวน์โหลด.png">
              <a:extLst>
                <a:ext uri="{FF2B5EF4-FFF2-40B4-BE49-F238E27FC236}">
                  <a16:creationId xmlns:a16="http://schemas.microsoft.com/office/drawing/2014/main" xmlns="" id="{23699821-9150-4D37-ACBC-65385AF49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3228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4" descr="C:\Users\USER\Pictures\RID logo cmyk TH.tif">
              <a:extLst>
                <a:ext uri="{FF2B5EF4-FFF2-40B4-BE49-F238E27FC236}">
                  <a16:creationId xmlns:a16="http://schemas.microsoft.com/office/drawing/2014/main" xmlns="" id="{8F867717-C80F-4E13-92A3-C5CF3DAC2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26238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" descr="C:\Users\USER\Pictures\hz.png">
              <a:extLst>
                <a:ext uri="{FF2B5EF4-FFF2-40B4-BE49-F238E27FC236}">
                  <a16:creationId xmlns:a16="http://schemas.microsoft.com/office/drawing/2014/main" xmlns="" id="{EBE34599-2982-4126-91A1-C54B8AE6A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292754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E7599A59-2DA3-45B3-B8BE-2E72EC7F6E0D}"/>
                </a:ext>
              </a:extLst>
            </p:cNvPr>
            <p:cNvSpPr txBox="1"/>
            <p:nvPr/>
          </p:nvSpPr>
          <p:spPr>
            <a:xfrm>
              <a:off x="1011048" y="1448994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58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12734E99-F341-4A3A-97E7-F1886DBD9F6D}"/>
                </a:ext>
              </a:extLst>
            </p:cNvPr>
            <p:cNvSpPr txBox="1"/>
            <p:nvPr/>
          </p:nvSpPr>
          <p:spPr>
            <a:xfrm>
              <a:off x="1011048" y="1961764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17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134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4E7F8EF7-4D07-42CA-AC25-F826047E56CB}"/>
                </a:ext>
              </a:extLst>
            </p:cNvPr>
            <p:cNvSpPr txBox="1"/>
            <p:nvPr/>
          </p:nvSpPr>
          <p:spPr>
            <a:xfrm>
              <a:off x="1011048" y="2370698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51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64" name="Diagram 63"/>
          <p:cNvGraphicFramePr/>
          <p:nvPr>
            <p:extLst/>
          </p:nvPr>
        </p:nvGraphicFramePr>
        <p:xfrm>
          <a:off x="193084" y="817541"/>
          <a:ext cx="7553040" cy="514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7024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-1" y="2980267"/>
            <a:ext cx="5429957" cy="3877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E3A15B09-0F70-47ED-A3CA-FC2702F1299A}"/>
              </a:ext>
            </a:extLst>
          </p:cNvPr>
          <p:cNvSpPr/>
          <p:nvPr/>
        </p:nvSpPr>
        <p:spPr>
          <a:xfrm>
            <a:off x="83617" y="1613456"/>
            <a:ext cx="4689738" cy="12990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781438D-FF6C-45D5-B671-07D171B85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4" y="2102024"/>
            <a:ext cx="623223" cy="62322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A2ACF1-E34D-4CE8-A745-A464A2685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56" y="2081509"/>
            <a:ext cx="590971" cy="70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5681586-0F72-4521-831F-90CBCFF73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52" y="2056001"/>
            <a:ext cx="499040" cy="708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A88D813-9E47-44CE-849F-BA1C2E7DC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08" y="2055384"/>
            <a:ext cx="602941" cy="70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13DB5F4-ADF5-4874-A439-AA820D95F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16" y="2079846"/>
            <a:ext cx="590972" cy="731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F7448309-57F5-4B35-A28B-903133C89AB4}"/>
              </a:ext>
            </a:extLst>
          </p:cNvPr>
          <p:cNvSpPr/>
          <p:nvPr/>
        </p:nvSpPr>
        <p:spPr>
          <a:xfrm>
            <a:off x="201872" y="1619955"/>
            <a:ext cx="3015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ให้จังหวัดทำแผนการบริหารจัดการน้ำ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7876966-D01D-49CC-A0AC-0171E3C49C41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3" name="Diagram 32"/>
          <p:cNvGraphicFramePr/>
          <p:nvPr>
            <p:extLst/>
          </p:nvPr>
        </p:nvGraphicFramePr>
        <p:xfrm>
          <a:off x="4921956" y="1589373"/>
          <a:ext cx="4222044" cy="513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7" name="Picture 3" descr="\\psf\Home\Documents\bird\curent\thailand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859959" y="1943225"/>
            <a:ext cx="3069549" cy="4914775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>
            <a:off x="5429960" y="3148776"/>
            <a:ext cx="77938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14 </a:t>
            </a:r>
            <a:endParaRPr kumimoji="0" lang="th-TH" sz="3200" b="1" i="0" u="none" strike="noStrike" kern="0" cap="none" spc="0" normalizeH="0" baseline="0" noProof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kumimoji="0" lang="en-US" sz="2400" b="1" i="0" u="none" strike="noStrike" kern="0" cap="none" spc="0" normalizeH="0" baseline="0" noProof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49300" y="4147542"/>
            <a:ext cx="77938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4 </a:t>
            </a:r>
            <a:endParaRPr kumimoji="0" lang="th-TH" sz="3200" b="1" i="0" u="none" strike="noStrike" kern="0" cap="none" spc="0" normalizeH="0" baseline="0" noProof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kumimoji="0" lang="en-US" sz="2400" b="1" i="0" u="none" strike="noStrike" kern="0" cap="none" spc="0" normalizeH="0" baseline="0" noProof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532095" y="2827942"/>
            <a:ext cx="681597" cy="892552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 defTabSz="457200">
              <a:defRPr/>
            </a:pPr>
            <a:r>
              <a:rPr lang="en-US" sz="3200" b="1" kern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20 </a:t>
            </a:r>
            <a:endParaRPr lang="th-TH" sz="3200" b="1" kern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 defTabSz="457200">
              <a:defRPr/>
            </a:pPr>
            <a:r>
              <a:rPr lang="th-TH" sz="2000" b="1" kern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lang="en-US" sz="2000" b="1" kern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941968" y="4076550"/>
            <a:ext cx="77938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8 </a:t>
            </a:r>
            <a:endParaRPr kumimoji="0" lang="th-TH" sz="3200" b="1" i="0" u="none" strike="noStrike" kern="0" cap="none" spc="0" normalizeH="0" baseline="0" noProof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kumimoji="0" lang="en-US" sz="2400" b="1" i="0" u="none" strike="noStrike" kern="0" cap="none" spc="0" normalizeH="0" baseline="0" noProof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26750" y="2363318"/>
            <a:ext cx="779380" cy="954107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noProof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15 </a:t>
            </a:r>
            <a:endParaRPr kumimoji="0" lang="th-TH" sz="3200" b="1" i="0" u="none" strike="noStrike" kern="0" cap="none" spc="0" normalizeH="0" noProof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noProof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kumimoji="0" lang="en-US" sz="2400" b="1" i="0" u="none" strike="noStrike" kern="0" cap="none" spc="0" normalizeH="0" noProof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187783" y="5012342"/>
            <a:ext cx="681597" cy="892552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 defTabSz="457200">
              <a:defRPr/>
            </a:pPr>
            <a:r>
              <a:rPr lang="en-US" sz="3200" b="1" kern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kern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16 </a:t>
            </a:r>
            <a:endParaRPr lang="th-TH" sz="3200" b="1" kern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 defTabSz="457200">
              <a:defRPr/>
            </a:pPr>
            <a:r>
              <a:rPr lang="th-TH" sz="2000" b="1" kern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lang="en-US" sz="2000" b="1" kern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5" name="Rectangle 22">
            <a:extLst>
              <a:ext uri="{FF2B5EF4-FFF2-40B4-BE49-F238E27FC236}">
                <a16:creationId xmlns:a16="http://schemas.microsoft.com/office/drawing/2014/main" xmlns="" id="{02FB32EA-29AF-40CE-8387-538913030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88272"/>
            <a:ext cx="9143999" cy="729015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000" dirty="0" smtClean="0">
                <a:ea typeface="Microsoft Sans Serif" panose="020B0604020202020204" pitchFamily="34" charset="0"/>
              </a:rPr>
              <a:t>ผลการประชุม</a:t>
            </a:r>
            <a:r>
              <a:rPr lang="th-TH" sz="2000" dirty="0">
                <a:ea typeface="Microsoft Sans Serif" panose="020B0604020202020204" pitchFamily="34" charset="0"/>
              </a:rPr>
              <a:t>คณะอนุกรรมการวิเคราะห์ติดตามสถานการณ์และการบริหารจัดการทรัพยากรน้ำ ครั้งที่ 1/2561 </a:t>
            </a:r>
            <a:br>
              <a:rPr lang="th-TH" sz="2000" dirty="0">
                <a:ea typeface="Microsoft Sans Serif" panose="020B0604020202020204" pitchFamily="34" charset="0"/>
              </a:rPr>
            </a:br>
            <a:r>
              <a:rPr lang="th-TH" sz="2000" dirty="0" smtClean="0">
                <a:ea typeface="Microsoft Sans Serif" panose="020B0604020202020204" pitchFamily="34" charset="0"/>
              </a:rPr>
              <a:t>รอง</a:t>
            </a:r>
            <a:r>
              <a:rPr lang="th-TH" sz="2000" dirty="0">
                <a:ea typeface="Microsoft Sans Serif" panose="020B0604020202020204" pitchFamily="34" charset="0"/>
              </a:rPr>
              <a:t>นายกฯ (พลเอก ฉัตรชัย สาริกัลยะ) </a:t>
            </a:r>
            <a:r>
              <a:rPr lang="th-TH" sz="2000" dirty="0" smtClean="0">
                <a:ea typeface="Microsoft Sans Serif" panose="020B0604020202020204" pitchFamily="34" charset="0"/>
              </a:rPr>
              <a:t>ได้มี</a:t>
            </a:r>
            <a:r>
              <a:rPr lang="th-TH" sz="2000" dirty="0">
                <a:ea typeface="Microsoft Sans Serif" panose="020B0604020202020204" pitchFamily="34" charset="0"/>
              </a:rPr>
              <a:t>ข้อสั่งการ ดัง</a:t>
            </a:r>
            <a:r>
              <a:rPr lang="th-TH" sz="2000" dirty="0" smtClean="0">
                <a:ea typeface="Microsoft Sans Serif" panose="020B0604020202020204" pitchFamily="34" charset="0"/>
              </a:rPr>
              <a:t>นี้ด</a:t>
            </a:r>
            <a:endParaRPr lang="th-TH" sz="2000" dirty="0">
              <a:ea typeface="Microsoft Sans Serif" panose="020B0604020202020204" pitchFamily="34" charset="0"/>
            </a:endParaRPr>
          </a:p>
        </p:txBody>
      </p:sp>
      <p:pic>
        <p:nvPicPr>
          <p:cNvPr id="66" name="รูปภาพ 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944" r="9434" b="4276"/>
          <a:stretch/>
        </p:blipFill>
        <p:spPr>
          <a:xfrm>
            <a:off x="0" y="3048000"/>
            <a:ext cx="2387666" cy="381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7" name="กล่องข้อความ 4"/>
          <p:cNvSpPr txBox="1"/>
          <p:nvPr/>
        </p:nvSpPr>
        <p:spPr>
          <a:xfrm>
            <a:off x="931024" y="6219315"/>
            <a:ext cx="1092181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indent="263525" defTabSz="914400"/>
            <a:r>
              <a:rPr lang="th-TH" sz="1100" b="1" dirty="0">
                <a:solidFill>
                  <a:srgbClr val="4F81BD">
                    <a:lumMod val="50000"/>
                  </a:srgbClr>
                </a:solidFill>
                <a:effectLst>
                  <a:glow rad="127000">
                    <a:prstClr val="white"/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เฝ้าระวังจุดเสี่ยงประสบภัยจากน้ำหลาก</a:t>
            </a:r>
            <a:endParaRPr lang="th-TH" sz="1100" b="1" dirty="0" smtClean="0">
              <a:solidFill>
                <a:srgbClr val="4F81BD">
                  <a:lumMod val="50000"/>
                </a:srgbClr>
              </a:solidFill>
              <a:effectLst>
                <a:glow rad="127000">
                  <a:prstClr val="white"/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วงรี 12"/>
          <p:cNvSpPr/>
          <p:nvPr/>
        </p:nvSpPr>
        <p:spPr>
          <a:xfrm rot="2165881">
            <a:off x="1091645" y="4629360"/>
            <a:ext cx="523905" cy="832723"/>
          </a:xfrm>
          <a:prstGeom prst="ellipse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9" name="วงรี 13"/>
          <p:cNvSpPr/>
          <p:nvPr/>
        </p:nvSpPr>
        <p:spPr>
          <a:xfrm>
            <a:off x="1119670" y="6306079"/>
            <a:ext cx="77331" cy="773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7448309-57F5-4B35-A28B-903133C89AB4}"/>
              </a:ext>
            </a:extLst>
          </p:cNvPr>
          <p:cNvSpPr/>
          <p:nvPr/>
        </p:nvSpPr>
        <p:spPr>
          <a:xfrm>
            <a:off x="2566890" y="2935110"/>
            <a:ext cx="2467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กรณีจังหวัดเชียงใหม่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0" name="Straight Connector 29"/>
          <p:cNvCxnSpPr>
            <a:stCxn id="50" idx="3"/>
          </p:cNvCxnSpPr>
          <p:nvPr/>
        </p:nvCxnSpPr>
        <p:spPr>
          <a:xfrm flipV="1">
            <a:off x="6328680" y="4086578"/>
            <a:ext cx="455942" cy="53801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9" idx="3"/>
          </p:cNvCxnSpPr>
          <p:nvPr/>
        </p:nvCxnSpPr>
        <p:spPr>
          <a:xfrm>
            <a:off x="6209340" y="3625830"/>
            <a:ext cx="891371" cy="2236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49689" y="3443109"/>
            <a:ext cx="28793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thai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th-TH" b="1" u="sng" kern="0" dirty="0" smtClean="0">
                <a:solidFill>
                  <a:srgbClr val="FF0000"/>
                </a:solidFill>
                <a:latin typeface="TH SarabunPSK" panose="020B0500040200020003" pitchFamily="34" charset="-34"/>
                <a:ea typeface="MS PGothic" pitchFamily="34" charset="-128"/>
                <a:cs typeface="TH SarabunPSK" pitchFamily="34" charset="-34"/>
              </a:rPr>
              <a:t>การเฝ้าระวังจุดเสี่ยงประสบภัยจากน้ำหลาก</a:t>
            </a: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1.พื้นที่เทศบาลนครเชียงใหม่</a:t>
            </a: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2.โรงพยาบาลลานนา</a:t>
            </a: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3.ตัวอำเภอสันกำแพง</a:t>
            </a:r>
          </a:p>
          <a:p>
            <a:pPr algn="thaiDist">
              <a:defRPr/>
            </a:pPr>
            <a:endParaRPr lang="th-TH" b="1" kern="0" dirty="0" smtClean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กำจัดวัชพืชกีดขวางทางน้ำแม่น้ำปิง</a:t>
            </a:r>
          </a:p>
          <a:p>
            <a:pPr algn="thaiDist">
              <a:defRPr/>
            </a:pPr>
            <a:endParaRPr lang="th-TH" b="1" kern="0" dirty="0" smtClean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defRPr/>
            </a:pPr>
            <a:r>
              <a:rPr lang="th-TH" altLang="th-TH" b="1" kern="0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ตรวจสอบอาคารควบคุมน้ำ</a:t>
            </a:r>
          </a:p>
          <a:p>
            <a:pPr algn="thaiDist">
              <a:defRPr/>
            </a:pPr>
            <a:r>
              <a:rPr lang="th-TH" altLang="th-TH" b="1" kern="0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มีความพร้อมใช้งาน 56 แห่ง</a:t>
            </a:r>
          </a:p>
          <a:p>
            <a:pPr algn="thaiDist">
              <a:defRPr/>
            </a:pPr>
            <a:endParaRPr lang="th-TH" b="1" kern="0" dirty="0" smtClean="0">
              <a:solidFill>
                <a:srgbClr val="002060"/>
              </a:solidFill>
              <a:latin typeface="TH SarabunPSK" pitchFamily="34" charset="-34"/>
              <a:ea typeface="MS PGothic" pitchFamily="34" charset="-128"/>
              <a:cs typeface="TH SarabunPSK" pitchFamily="34" charset="-34"/>
            </a:endParaRP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ติดตั้งเครื่องสูบน้ำจำนวน </a:t>
            </a:r>
            <a:r>
              <a:rPr lang="en-US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33 </a:t>
            </a: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จุด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53916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E3A15B09-0F70-47ED-A3CA-FC2702F1299A}"/>
              </a:ext>
            </a:extLst>
          </p:cNvPr>
          <p:cNvSpPr/>
          <p:nvPr/>
        </p:nvSpPr>
        <p:spPr>
          <a:xfrm>
            <a:off x="83616" y="1613456"/>
            <a:ext cx="9060384" cy="6781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F7448309-57F5-4B35-A28B-903133C89AB4}"/>
              </a:ext>
            </a:extLst>
          </p:cNvPr>
          <p:cNvSpPr/>
          <p:nvPr/>
        </p:nvSpPr>
        <p:spPr>
          <a:xfrm>
            <a:off x="201872" y="1619955"/>
            <a:ext cx="8761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ให้กรมชลประทานร่วมกับ กรมทางหลวง  และกรมทางหลวงชนบท แก้ไขปัญหาและผลกระทบ</a:t>
            </a:r>
          </a:p>
          <a:p>
            <a:pPr defTabSz="905980"/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จากรับน้ำเข้าพื้นที่ลุ่มต่ำ ๒๕๖๐ ให้ทันก่อนการรับน้ำหลาก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7876966-D01D-49CC-A0AC-0171E3C49C41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5" name="Rectangle 22">
            <a:extLst>
              <a:ext uri="{FF2B5EF4-FFF2-40B4-BE49-F238E27FC236}">
                <a16:creationId xmlns:a16="http://schemas.microsoft.com/office/drawing/2014/main" xmlns="" id="{02FB32EA-29AF-40CE-8387-538913030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88272"/>
            <a:ext cx="9143999" cy="729015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000" dirty="0" smtClean="0">
                <a:ea typeface="Microsoft Sans Serif" panose="020B0604020202020204" pitchFamily="34" charset="0"/>
              </a:rPr>
              <a:t>ผลการประชุม</a:t>
            </a:r>
            <a:r>
              <a:rPr lang="th-TH" sz="2000" dirty="0">
                <a:ea typeface="Microsoft Sans Serif" panose="020B0604020202020204" pitchFamily="34" charset="0"/>
              </a:rPr>
              <a:t>คณะอนุกรรมการวิเคราะห์ติดตามสถานการณ์และการบริหารจัดการทรัพยากรน้ำ ครั้งที่ 1/2561 </a:t>
            </a:r>
            <a:br>
              <a:rPr lang="th-TH" sz="2000" dirty="0">
                <a:ea typeface="Microsoft Sans Serif" panose="020B0604020202020204" pitchFamily="34" charset="0"/>
              </a:rPr>
            </a:br>
            <a:r>
              <a:rPr lang="th-TH" sz="2000" dirty="0" smtClean="0">
                <a:ea typeface="Microsoft Sans Serif" panose="020B0604020202020204" pitchFamily="34" charset="0"/>
              </a:rPr>
              <a:t>รอง</a:t>
            </a:r>
            <a:r>
              <a:rPr lang="th-TH" sz="2000" dirty="0">
                <a:ea typeface="Microsoft Sans Serif" panose="020B0604020202020204" pitchFamily="34" charset="0"/>
              </a:rPr>
              <a:t>นายกฯ (พลเอก ฉัตรชัย สาริกัลยะ) </a:t>
            </a:r>
            <a:r>
              <a:rPr lang="th-TH" sz="2000" dirty="0" smtClean="0">
                <a:ea typeface="Microsoft Sans Serif" panose="020B0604020202020204" pitchFamily="34" charset="0"/>
              </a:rPr>
              <a:t>ได้มี</a:t>
            </a:r>
            <a:r>
              <a:rPr lang="th-TH" sz="2000" dirty="0">
                <a:ea typeface="Microsoft Sans Serif" panose="020B0604020202020204" pitchFamily="34" charset="0"/>
              </a:rPr>
              <a:t>ข้อสั่งการ ดัง</a:t>
            </a:r>
            <a:r>
              <a:rPr lang="th-TH" sz="2000" dirty="0" smtClean="0">
                <a:ea typeface="Microsoft Sans Serif" panose="020B0604020202020204" pitchFamily="34" charset="0"/>
              </a:rPr>
              <a:t>นี้ด</a:t>
            </a:r>
            <a:endParaRPr lang="th-TH" sz="2000" dirty="0">
              <a:ea typeface="Microsoft Sans Serif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26FFCB37-2197-4185-BF3A-565450B851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08" y="1672920"/>
            <a:ext cx="449038" cy="5333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21BCEEF4-5BC7-456E-A5E4-066943B2B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25" y="1640949"/>
            <a:ext cx="540494" cy="5404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33746E08-312A-4F53-BDB2-62B76CE727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4366"/>
          <a:stretch/>
        </p:blipFill>
        <p:spPr>
          <a:xfrm>
            <a:off x="8406020" y="1659733"/>
            <a:ext cx="557147" cy="533357"/>
          </a:xfrm>
          <a:prstGeom prst="rect">
            <a:avLst/>
          </a:prstGeom>
        </p:spPr>
      </p:pic>
      <p:pic>
        <p:nvPicPr>
          <p:cNvPr id="9" name="Picture 2" descr="C:\ONWR\NWMC\2018.05.03 ประชุมน้ำ รนม\Fl_14Tung\Fl_20171101_20171115_14Tu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" y="2337484"/>
            <a:ext cx="3159686" cy="446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2794481-4C6C-4915-8E60-1184F9B3CBB0}"/>
              </a:ext>
            </a:extLst>
          </p:cNvPr>
          <p:cNvGrpSpPr/>
          <p:nvPr/>
        </p:nvGrpSpPr>
        <p:grpSpPr>
          <a:xfrm>
            <a:off x="6287910" y="2437501"/>
            <a:ext cx="2833511" cy="4285030"/>
            <a:chOff x="858160" y="-499543"/>
            <a:chExt cx="4537928" cy="3194280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xmlns="" id="{8F813248-4F99-4804-B632-4CA451975FD2}"/>
                </a:ext>
              </a:extLst>
            </p:cNvPr>
            <p:cNvSpPr/>
            <p:nvPr/>
          </p:nvSpPr>
          <p:spPr>
            <a:xfrm>
              <a:off x="858160" y="-499543"/>
              <a:ext cx="4537928" cy="3194280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92D05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23B684EE-4935-4304-9B38-03D47F519B5E}"/>
                </a:ext>
              </a:extLst>
            </p:cNvPr>
            <p:cNvSpPr txBox="1"/>
            <p:nvPr/>
          </p:nvSpPr>
          <p:spPr>
            <a:xfrm>
              <a:off x="982134" y="-397622"/>
              <a:ext cx="4413954" cy="222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FontTx/>
                <a:buChar char="-"/>
                <a:defRPr/>
              </a:pPr>
              <a:r>
                <a:rPr lang="th-TH" sz="2400" b="1" kern="0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กรมชลประทาน</a:t>
              </a: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มีการวางแผนงานปรับปรุงซ่อมแซมอาคารชลประทาน เพื่อเพิ่มประสิทธิภาพทุ่งรับน้ำ 13 ทุ่ง จำนวน 187 โครงการ (ได้รับงบประมาณแล้ว 28 โครงการ)</a:t>
              </a:r>
            </a:p>
            <a:p>
              <a:pPr lvl="0">
                <a:buFontTx/>
                <a:buChar char="-"/>
                <a:defRPr/>
              </a:pPr>
              <a:r>
                <a:rPr lang="en-US" sz="2400" b="1" kern="0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</a:t>
              </a:r>
              <a:r>
                <a:rPr lang="th-TH" sz="2400" b="1" kern="0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กรมทางหลวงชนบท</a:t>
              </a:r>
              <a:r>
                <a:rPr lang="en-US" sz="2400" b="1" kern="0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ดำเนินการแก้ไขผลกระทบ</a:t>
              </a:r>
            </a:p>
            <a:p>
              <a:pPr lvl="0">
                <a:defRPr/>
              </a:pP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จำนวน 4 สายทาง </a:t>
              </a:r>
            </a:p>
            <a:p>
              <a:pPr lvl="0">
                <a:defRPr/>
              </a:pP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(ได้รับการแก้ไขแล้ว 1 สายทาง )</a:t>
              </a:r>
              <a:endPara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pic>
        <p:nvPicPr>
          <p:cNvPr id="1026" name="Picture 2" descr="D:\Users\planrid\Downloads\Fl_20170916_20170930_14Tung_bangraka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9217" y="2411059"/>
            <a:ext cx="3047683" cy="4305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3916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3807E3F-2725-459D-8DAD-588687570C75}"/>
              </a:ext>
            </a:extLst>
          </p:cNvPr>
          <p:cNvSpPr/>
          <p:nvPr/>
        </p:nvSpPr>
        <p:spPr>
          <a:xfrm>
            <a:off x="180623" y="1551478"/>
            <a:ext cx="4665425" cy="102239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C73527BC-2FA1-429B-A421-6CA09E8C3964}"/>
              </a:ext>
            </a:extLst>
          </p:cNvPr>
          <p:cNvSpPr/>
          <p:nvPr/>
        </p:nvSpPr>
        <p:spPr>
          <a:xfrm>
            <a:off x="135467" y="2621271"/>
            <a:ext cx="4659845" cy="13411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65D3884-148A-4349-B160-179F20E9DE28}"/>
              </a:ext>
            </a:extLst>
          </p:cNvPr>
          <p:cNvSpPr/>
          <p:nvPr/>
        </p:nvSpPr>
        <p:spPr>
          <a:xfrm>
            <a:off x="248870" y="1602570"/>
            <a:ext cx="3758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ให้เฝ้าระวังติดตามสถานการณ์น้ำ ณ จุดสำคัญ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23DFAEF2-F868-4DA1-BAA6-9436EAC4D2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3" y="1992922"/>
            <a:ext cx="451085" cy="5357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9F46D4E7-3B0E-4763-A84D-9D250EB99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7" y="1978193"/>
            <a:ext cx="426575" cy="5279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65A6B38-7399-47B7-BFA5-AEEFFE86B791}"/>
              </a:ext>
            </a:extLst>
          </p:cNvPr>
          <p:cNvSpPr/>
          <p:nvPr/>
        </p:nvSpPr>
        <p:spPr>
          <a:xfrm>
            <a:off x="178831" y="2603869"/>
            <a:ext cx="4618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กำหนดผู้รับผิดชอบอ่างเก็บน้ำและแผนปฏิบัติการ กรณีวิกฤติ</a:t>
            </a:r>
          </a:p>
          <a:p>
            <a:pPr defTabSz="905980"/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โดยเฉพาะอย่างยิ่งองค์กรปกครองส่วนท้องถิ่น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26FFCB37-2197-4185-BF3A-565450B85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7" y="3255758"/>
            <a:ext cx="443231" cy="5264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88CD4958-6A7D-41CA-8C00-841F6E29A9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7" y="3217435"/>
            <a:ext cx="439964" cy="54451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7876966-D01D-49CC-A0AC-0171E3C49C41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xmlns="" id="{02FB32EA-29AF-40CE-8387-538913030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88272"/>
            <a:ext cx="9143999" cy="729015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000" dirty="0" smtClean="0">
                <a:ea typeface="Microsoft Sans Serif" panose="020B0604020202020204" pitchFamily="34" charset="0"/>
              </a:rPr>
              <a:t>ผลการประชุม</a:t>
            </a:r>
            <a:r>
              <a:rPr lang="th-TH" sz="2000" dirty="0">
                <a:ea typeface="Microsoft Sans Serif" panose="020B0604020202020204" pitchFamily="34" charset="0"/>
              </a:rPr>
              <a:t>คณะอนุกรรมการวิเคราะห์ติดตามสถานการณ์และการบริหารจัดการทรัพยากรน้ำ ครั้งที่ 1/2561 </a:t>
            </a:r>
            <a:br>
              <a:rPr lang="th-TH" sz="2000" dirty="0">
                <a:ea typeface="Microsoft Sans Serif" panose="020B0604020202020204" pitchFamily="34" charset="0"/>
              </a:rPr>
            </a:br>
            <a:r>
              <a:rPr lang="th-TH" sz="2000" dirty="0" smtClean="0">
                <a:ea typeface="Microsoft Sans Serif" panose="020B0604020202020204" pitchFamily="34" charset="0"/>
              </a:rPr>
              <a:t>รอง</a:t>
            </a:r>
            <a:r>
              <a:rPr lang="th-TH" sz="2000" dirty="0">
                <a:ea typeface="Microsoft Sans Serif" panose="020B0604020202020204" pitchFamily="34" charset="0"/>
              </a:rPr>
              <a:t>นายกฯ (พลเอก ฉัตรชัย สาริกัลยะ) </a:t>
            </a:r>
            <a:r>
              <a:rPr lang="th-TH" sz="2000" dirty="0" smtClean="0">
                <a:ea typeface="Microsoft Sans Serif" panose="020B0604020202020204" pitchFamily="34" charset="0"/>
              </a:rPr>
              <a:t>ได้มี</a:t>
            </a:r>
            <a:r>
              <a:rPr lang="th-TH" sz="2000" dirty="0">
                <a:ea typeface="Microsoft Sans Serif" panose="020B0604020202020204" pitchFamily="34" charset="0"/>
              </a:rPr>
              <a:t>ข้อสั่งการ ดังนี้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C258674F-86CD-430F-8AF3-AC4CB355B3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40" y="3229590"/>
            <a:ext cx="508957" cy="508957"/>
          </a:xfrm>
          <a:prstGeom prst="rect">
            <a:avLst/>
          </a:prstGeom>
        </p:spPr>
      </p:pic>
      <p:sp>
        <p:nvSpPr>
          <p:cNvPr id="49" name="Rectangle: Rounded Corners 28">
            <a:extLst>
              <a:ext uri="{FF2B5EF4-FFF2-40B4-BE49-F238E27FC236}">
                <a16:creationId xmlns:a16="http://schemas.microsoft.com/office/drawing/2014/main" xmlns="" id="{C73527BC-2FA1-429B-A421-6CA09E8C3964}"/>
              </a:ext>
            </a:extLst>
          </p:cNvPr>
          <p:cNvSpPr/>
          <p:nvPr/>
        </p:nvSpPr>
        <p:spPr>
          <a:xfrm>
            <a:off x="158045" y="4004162"/>
            <a:ext cx="4659845" cy="12903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D65A6B38-7399-47B7-BFA5-AEEFFE86B791}"/>
              </a:ext>
            </a:extLst>
          </p:cNvPr>
          <p:cNvSpPr/>
          <p:nvPr/>
        </p:nvSpPr>
        <p:spPr>
          <a:xfrm>
            <a:off x="201409" y="4077072"/>
            <a:ext cx="4618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บริหารจัดการน้ำอ่างเก็บน้ำให้อยู่ในเกณฑ์ควบคุม </a:t>
            </a:r>
            <a:endParaRPr lang="en-US" sz="20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พร้อมจัดทำแผนบริหารจัดการน้ำในยามวิกฤติ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A1B8CAF5-9D52-4E14-874F-C99C8E4790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0" y="4787338"/>
            <a:ext cx="364211" cy="4115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C2A25BD5-1F33-4495-B75E-9CE05E91C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0" y="4787674"/>
            <a:ext cx="360160" cy="427791"/>
          </a:xfrm>
          <a:prstGeom prst="rect">
            <a:avLst/>
          </a:prstGeom>
        </p:spPr>
      </p:pic>
      <p:sp>
        <p:nvSpPr>
          <p:cNvPr id="55" name="Rectangle: Rounded Corners 28">
            <a:extLst>
              <a:ext uri="{FF2B5EF4-FFF2-40B4-BE49-F238E27FC236}">
                <a16:creationId xmlns:a16="http://schemas.microsoft.com/office/drawing/2014/main" xmlns="" id="{C73527BC-2FA1-429B-A421-6CA09E8C3964}"/>
              </a:ext>
            </a:extLst>
          </p:cNvPr>
          <p:cNvSpPr/>
          <p:nvPr/>
        </p:nvSpPr>
        <p:spPr>
          <a:xfrm>
            <a:off x="208845" y="5330606"/>
            <a:ext cx="4659845" cy="12903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D65A6B38-7399-47B7-BFA5-AEEFFE86B791}"/>
              </a:ext>
            </a:extLst>
          </p:cNvPr>
          <p:cNvSpPr/>
          <p:nvPr/>
        </p:nvSpPr>
        <p:spPr>
          <a:xfrm>
            <a:off x="252209" y="5403516"/>
            <a:ext cx="4618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64">
              <a:defRPr/>
            </a:pP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ซ่อมแซมอาคารควบคุมน้ำให้อยู่ในสภาพพร้อมใช้งาน และ </a:t>
            </a:r>
          </a:p>
          <a:p>
            <a:pPr defTabSz="913264">
              <a:defRPr/>
            </a:pP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เตรียมความพร้อมเครื่องจักรเครื่องมือ ในพื้นที่เสี่ยงน้ำท่วม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26FFCB37-2197-4185-BF3A-565450B851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1" y="6061047"/>
            <a:ext cx="443231" cy="5264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88CD4958-6A7D-41CA-8C00-841F6E29A9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1" y="6022724"/>
            <a:ext cx="439964" cy="54451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C258674F-86CD-430F-8AF3-AC4CB355B3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84" y="6034879"/>
            <a:ext cx="508957" cy="50895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8369" b="5085"/>
          <a:stretch>
            <a:fillRect/>
          </a:stretch>
        </p:blipFill>
        <p:spPr>
          <a:xfrm>
            <a:off x="5316414" y="1648177"/>
            <a:ext cx="3195407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6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3807E3F-2725-459D-8DAD-588687570C75}"/>
              </a:ext>
            </a:extLst>
          </p:cNvPr>
          <p:cNvSpPr/>
          <p:nvPr/>
        </p:nvSpPr>
        <p:spPr>
          <a:xfrm>
            <a:off x="19311" y="2851235"/>
            <a:ext cx="8924603" cy="94269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C73527BC-2FA1-429B-A421-6CA09E8C3964}"/>
              </a:ext>
            </a:extLst>
          </p:cNvPr>
          <p:cNvSpPr/>
          <p:nvPr/>
        </p:nvSpPr>
        <p:spPr>
          <a:xfrm>
            <a:off x="25020" y="3988760"/>
            <a:ext cx="8924603" cy="942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72BB1ACA-345C-454E-94AA-767123AECD68}"/>
              </a:ext>
            </a:extLst>
          </p:cNvPr>
          <p:cNvSpPr/>
          <p:nvPr/>
        </p:nvSpPr>
        <p:spPr>
          <a:xfrm>
            <a:off x="25020" y="5002718"/>
            <a:ext cx="8924603" cy="942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88CD4958-6A7D-41CA-8C00-841F6E29A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7" y="2907424"/>
            <a:ext cx="590972" cy="7314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C258674F-86CD-430F-8AF3-AC4CB355B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36" y="2895463"/>
            <a:ext cx="769441" cy="7694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C2A25BD5-1F33-4495-B75E-9CE05E91C3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0" y="2936881"/>
            <a:ext cx="590971" cy="7019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79283E1-D675-402E-A664-5AEF180C9967}"/>
              </a:ext>
            </a:extLst>
          </p:cNvPr>
          <p:cNvSpPr/>
          <p:nvPr/>
        </p:nvSpPr>
        <p:spPr>
          <a:xfrm>
            <a:off x="3789818" y="2860601"/>
            <a:ext cx="51026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8.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มอบหมายเจ้าหน้าที่ในพื้นที่ให้เฝ้าระวังและติดตามสถานการณ์น้ำ</a:t>
            </a:r>
          </a:p>
          <a:p>
            <a:pPr defTabSz="905980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อย่างใกล้ชิดตลอดเวลา ประสานงานกับผู้ว่าราชการจังหวัด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  รายงาน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สถานการณ์น้ำมายัง สทนช.</a:t>
            </a:r>
          </a:p>
        </p:txBody>
      </p:sp>
      <p:pic>
        <p:nvPicPr>
          <p:cNvPr id="37" name="Content Placeholder 5">
            <a:extLst>
              <a:ext uri="{FF2B5EF4-FFF2-40B4-BE49-F238E27FC236}">
                <a16:creationId xmlns:a16="http://schemas.microsoft.com/office/drawing/2014/main" xmlns="" id="{E3F37557-53C1-4149-A8C1-F3B52000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13" y="2961511"/>
            <a:ext cx="623223" cy="623223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D4A7866-64C5-4757-A8FD-8655035A2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19" y="2910651"/>
            <a:ext cx="674295" cy="6742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1459843-B755-478D-8596-B34E68F803CD}"/>
              </a:ext>
            </a:extLst>
          </p:cNvPr>
          <p:cNvSpPr/>
          <p:nvPr/>
        </p:nvSpPr>
        <p:spPr>
          <a:xfrm>
            <a:off x="3800486" y="417070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3264">
              <a:defRPr/>
            </a:pP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9.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ให้หน่วยงานที่เกี่ยวข้องลงพื้นที่เสี่ยงน้ำท่วมประชาสัมพันธ์</a:t>
            </a:r>
          </a:p>
          <a:p>
            <a:pPr defTabSz="913264">
              <a:defRPr/>
            </a:pP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เพื่อสร้างความรับรู้ให้ประชาชน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F63595D-E3FB-4046-8590-3B57F9CD9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6" y="4064402"/>
            <a:ext cx="720459" cy="7333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B16EFBDE-DC14-4324-8B53-C07494064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37" y="4046372"/>
            <a:ext cx="769441" cy="769441"/>
          </a:xfrm>
          <a:prstGeom prst="rect">
            <a:avLst/>
          </a:prstGeom>
        </p:spPr>
      </p:pic>
      <p:pic>
        <p:nvPicPr>
          <p:cNvPr id="45" name="Content Placeholder 5">
            <a:extLst>
              <a:ext uri="{FF2B5EF4-FFF2-40B4-BE49-F238E27FC236}">
                <a16:creationId xmlns:a16="http://schemas.microsoft.com/office/drawing/2014/main" xmlns="" id="{ECAFCF0A-741A-4CA6-AAD8-345433AC73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97" y="4093724"/>
            <a:ext cx="623223" cy="62322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ED692741-8919-48B8-95B9-AC41155FB1DD}"/>
              </a:ext>
            </a:extLst>
          </p:cNvPr>
          <p:cNvSpPr/>
          <p:nvPr/>
        </p:nvSpPr>
        <p:spPr>
          <a:xfrm>
            <a:off x="3802468" y="5088036"/>
            <a:ext cx="50900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64">
              <a:defRPr/>
            </a:pP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10. 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เดือน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มิถุนายน จะมีการเชิญประชุมคณะอนุกรรมการฯ </a:t>
            </a:r>
            <a:endParaRPr lang="th-TH" sz="20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defTabSz="913264">
              <a:defRPr/>
            </a:pP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เพื่อติดตามและประเมินผลแผน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เตรียมการป้องกันอุทกภัย ปี 2561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5D9E5801-453E-4C59-90BA-7A81438157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3" y="5088036"/>
            <a:ext cx="313245" cy="3720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A4E8860D-1745-4CD5-94AB-A6924D6AD6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2" y="5070081"/>
            <a:ext cx="346451" cy="346451"/>
          </a:xfrm>
          <a:prstGeom prst="rect">
            <a:avLst/>
          </a:prstGeom>
        </p:spPr>
      </p:pic>
      <p:pic>
        <p:nvPicPr>
          <p:cNvPr id="48" name="Content Placeholder 5">
            <a:extLst>
              <a:ext uri="{FF2B5EF4-FFF2-40B4-BE49-F238E27FC236}">
                <a16:creationId xmlns:a16="http://schemas.microsoft.com/office/drawing/2014/main" xmlns="" id="{CE1D4602-4723-4218-B48D-EC2961DBD7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4" y="5075574"/>
            <a:ext cx="346450" cy="3464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3E48CD36-7057-4391-9F35-796BE2A26B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63" y="5049172"/>
            <a:ext cx="307674" cy="38078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8B498A25-A7A9-4782-96B7-80930A2370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9" y="5505669"/>
            <a:ext cx="261902" cy="37206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286F6BBA-CF6B-4921-ADA3-EA81D7C8C2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34" y="5016429"/>
            <a:ext cx="351690" cy="4135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80A08AF9-AF32-49BD-A9F7-8E601B034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11" y="5027573"/>
            <a:ext cx="391239" cy="3912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D5383D3C-CD21-4BC8-AF58-2D55B1DBE41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01" y="5026490"/>
            <a:ext cx="390042" cy="39004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5CCA491E-0F18-4B5F-BA3E-F0E052027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5" r="14366"/>
          <a:stretch/>
        </p:blipFill>
        <p:spPr>
          <a:xfrm>
            <a:off x="3013299" y="5033330"/>
            <a:ext cx="445808" cy="4267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71C087E9-C20D-4606-BE03-36AC3053DCE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" y="5515214"/>
            <a:ext cx="320831" cy="362521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3C6E8244-34A2-4488-906A-906C6CE62F9C}"/>
              </a:ext>
            </a:extLst>
          </p:cNvPr>
          <p:cNvSpPr/>
          <p:nvPr/>
        </p:nvSpPr>
        <p:spPr>
          <a:xfrm>
            <a:off x="19311" y="1733797"/>
            <a:ext cx="8924603" cy="942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80CCF6DD-18AB-42FA-8B84-FAA016695F08}"/>
              </a:ext>
            </a:extLst>
          </p:cNvPr>
          <p:cNvSpPr/>
          <p:nvPr/>
        </p:nvSpPr>
        <p:spPr>
          <a:xfrm>
            <a:off x="3641787" y="1764392"/>
            <a:ext cx="5302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7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กำจัดสิ่งกีดขวางทางระบายน้ำให้แล้วเสร็จ</a:t>
            </a:r>
          </a:p>
          <a:p>
            <a:pPr defTabSz="905980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ภายในวันที่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มิถุนายน 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2561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BB90B544-23F0-4D0E-8D2A-5D1C35AEE6A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0" r="12469"/>
          <a:stretch/>
        </p:blipFill>
        <p:spPr>
          <a:xfrm>
            <a:off x="56571" y="1817284"/>
            <a:ext cx="681096" cy="6718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9782973C-FE23-40AC-98AC-9D4AC6DF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2" y="1854173"/>
            <a:ext cx="532724" cy="632758"/>
          </a:xfrm>
          <a:prstGeom prst="rect">
            <a:avLst/>
          </a:prstGeom>
        </p:spPr>
      </p:pic>
      <p:pic>
        <p:nvPicPr>
          <p:cNvPr id="57" name="Content Placeholder 5">
            <a:extLst>
              <a:ext uri="{FF2B5EF4-FFF2-40B4-BE49-F238E27FC236}">
                <a16:creationId xmlns:a16="http://schemas.microsoft.com/office/drawing/2014/main" xmlns="" id="{ED502336-5671-4315-A9BC-E70C4388A65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22" y="1864620"/>
            <a:ext cx="537309" cy="537309"/>
          </a:xfrm>
          <a:prstGeom prst="rect">
            <a:avLst/>
          </a:prstGeom>
        </p:spPr>
      </p:pic>
      <p:pic>
        <p:nvPicPr>
          <p:cNvPr id="58" name="Content Placeholder 7">
            <a:extLst>
              <a:ext uri="{FF2B5EF4-FFF2-40B4-BE49-F238E27FC236}">
                <a16:creationId xmlns:a16="http://schemas.microsoft.com/office/drawing/2014/main" xmlns="" id="{03D6AE4D-3F08-465D-AC1F-5755811AE3E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88" y="1847314"/>
            <a:ext cx="959878" cy="69111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3C59CB50-1C81-4B0F-8898-9898037C1D2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77" y="1794311"/>
            <a:ext cx="385304" cy="77060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1DE382C7-66A3-4A11-982F-646A92F8A367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1" name="Rectangle 22">
            <a:extLst>
              <a:ext uri="{FF2B5EF4-FFF2-40B4-BE49-F238E27FC236}">
                <a16:creationId xmlns:a16="http://schemas.microsoft.com/office/drawing/2014/main" xmlns="" id="{824D1090-8EE5-4C2A-B33C-B3C9D05EC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75" y="788272"/>
            <a:ext cx="8073189" cy="729015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000" dirty="0" smtClean="0">
                <a:ea typeface="Microsoft Sans Serif" panose="020B0604020202020204" pitchFamily="34" charset="0"/>
              </a:rPr>
              <a:t>ผลการประชุม</a:t>
            </a:r>
            <a:r>
              <a:rPr lang="th-TH" sz="2000" dirty="0">
                <a:ea typeface="Microsoft Sans Serif" panose="020B0604020202020204" pitchFamily="34" charset="0"/>
              </a:rPr>
              <a:t>คณะอนุกรรมการวิเคราะห์ติดตามสถานการณ์และการบริหารจัดการทรัพยากรน้ำ ครั้งที่ 1/2561 </a:t>
            </a:r>
            <a:br>
              <a:rPr lang="th-TH" sz="2000" dirty="0">
                <a:ea typeface="Microsoft Sans Serif" panose="020B0604020202020204" pitchFamily="34" charset="0"/>
              </a:rPr>
            </a:br>
            <a:r>
              <a:rPr lang="th-TH" sz="2000" dirty="0" smtClean="0">
                <a:ea typeface="Microsoft Sans Serif" panose="020B0604020202020204" pitchFamily="34" charset="0"/>
              </a:rPr>
              <a:t>รอง</a:t>
            </a:r>
            <a:r>
              <a:rPr lang="th-TH" sz="2000" dirty="0">
                <a:ea typeface="Microsoft Sans Serif" panose="020B0604020202020204" pitchFamily="34" charset="0"/>
              </a:rPr>
              <a:t>นายกฯ (พลเอก ฉัตรชัย สาริกัลยะ) </a:t>
            </a:r>
            <a:r>
              <a:rPr lang="th-TH" sz="2000" dirty="0" smtClean="0">
                <a:ea typeface="Microsoft Sans Serif" panose="020B0604020202020204" pitchFamily="34" charset="0"/>
              </a:rPr>
              <a:t>ได้มี</a:t>
            </a:r>
            <a:r>
              <a:rPr lang="th-TH" sz="2000" dirty="0">
                <a:ea typeface="Microsoft Sans Serif" panose="020B0604020202020204" pitchFamily="34" charset="0"/>
              </a:rPr>
              <a:t>ข้อสั่งการ ดังนี้</a:t>
            </a:r>
          </a:p>
        </p:txBody>
      </p:sp>
    </p:spTree>
    <p:extLst>
      <p:ext uri="{BB962C8B-B14F-4D97-AF65-F5344CB8AC3E}">
        <p14:creationId xmlns:p14="http://schemas.microsoft.com/office/powerpoint/2010/main" val="113716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AF4BE3A-910B-4368-AF0F-1A07D4C2F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73" y="1291327"/>
            <a:ext cx="3207004" cy="5566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FB6D163-736C-47B2-99ED-FC701CE08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00" y="1289731"/>
            <a:ext cx="3211500" cy="55682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6AED6-7685-41DD-9977-B0A30F6CFF12}"/>
              </a:ext>
            </a:extLst>
          </p:cNvPr>
          <p:cNvSpPr txBox="1"/>
          <p:nvPr/>
        </p:nvSpPr>
        <p:spPr>
          <a:xfrm>
            <a:off x="5777187" y="977007"/>
            <a:ext cx="3469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ปริมาณฝนเปรียบเทียบกับค่าปกติ </a:t>
            </a:r>
            <a:r>
              <a:rPr lang="en-US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30 </a:t>
            </a:r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5C21A0-5DA4-4DC9-B4CE-8696FEDE74E4}"/>
              </a:ext>
            </a:extLst>
          </p:cNvPr>
          <p:cNvSpPr txBox="1"/>
          <p:nvPr/>
        </p:nvSpPr>
        <p:spPr>
          <a:xfrm>
            <a:off x="-34973" y="977007"/>
            <a:ext cx="3262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ปริมาณฝนสะสม (1 </a:t>
            </a:r>
            <a:r>
              <a:rPr lang="th-TH" sz="2000" b="1" dirty="0" err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พ.ย</a:t>
            </a:r>
            <a:r>
              <a:rPr lang="en-US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60 – 30 </a:t>
            </a:r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เม.ย. </a:t>
            </a:r>
            <a:r>
              <a:rPr lang="en-US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F42CCB8B-7414-4FD6-9DFD-472796DF9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326939"/>
              </p:ext>
            </p:extLst>
          </p:nvPr>
        </p:nvGraphicFramePr>
        <p:xfrm>
          <a:off x="3207250" y="1622604"/>
          <a:ext cx="2681323" cy="4989418"/>
        </p:xfrm>
        <a:graphic>
          <a:graphicData uri="http://schemas.openxmlformats.org/drawingml/2006/table">
            <a:tbl>
              <a:tblPr firstRow="1" bandRow="1"/>
              <a:tblGrid>
                <a:gridCol w="15687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25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ภาคเหนือ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254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200.3 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มม.</a:t>
                      </a:r>
                      <a:endParaRPr lang="en-US" sz="1800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254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6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ภาคตะวันออกเฉียงเหนือ</a:t>
                      </a:r>
                      <a:endParaRPr lang="en-US" sz="16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254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+ 19%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210.8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254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ภาคกลาง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99%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352.3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+ 86%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498.0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+ 53%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1275.8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ภาคใต้ฝั่งตะวันตก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+ 45%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baseline="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828.5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ทั้งประเทศ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i="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+ 51%</a:t>
                      </a:r>
                      <a:endParaRPr lang="th-TH" sz="1800" b="1" i="0" dirty="0">
                        <a:solidFill>
                          <a:srgbClr val="FF000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486.2 มม.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6621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1750" y="5197371"/>
            <a:ext cx="9175750" cy="166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659" y="1486992"/>
            <a:ext cx="8900932" cy="4550363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/>
        </p:nvSpPr>
        <p:spPr>
          <a:xfrm>
            <a:off x="7259471" y="949308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56286C-81C8-4A4C-AF38-4FFD3AFB53D8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3" name="รูปภาพ 15">
            <a:extLst>
              <a:ext uri="{FF2B5EF4-FFF2-40B4-BE49-F238E27FC236}">
                <a16:creationId xmlns:a16="http://schemas.microsoft.com/office/drawing/2014/main" xmlns="" id="{D4B5A8CE-58AA-4641-8381-AEADA2FCA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98" y="6041208"/>
            <a:ext cx="1014946" cy="713817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xmlns="" id="{441C7993-191B-4A4D-9B94-DB6C96BB27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7535498" y="4542852"/>
            <a:ext cx="1100052" cy="1434454"/>
          </a:xfrm>
          <a:prstGeom prst="rect">
            <a:avLst/>
          </a:prstGeom>
        </p:spPr>
      </p:pic>
      <p:pic>
        <p:nvPicPr>
          <p:cNvPr id="25" name="รูปภาพ 13">
            <a:extLst>
              <a:ext uri="{FF2B5EF4-FFF2-40B4-BE49-F238E27FC236}">
                <a16:creationId xmlns:a16="http://schemas.microsoft.com/office/drawing/2014/main" xmlns="" id="{12B90D55-97F0-46BD-B252-77930EDFA5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741" y="6023415"/>
            <a:ext cx="600970" cy="725297"/>
          </a:xfrm>
          <a:prstGeom prst="rect">
            <a:avLst/>
          </a:prstGeom>
        </p:spPr>
      </p:pic>
      <p:pic>
        <p:nvPicPr>
          <p:cNvPr id="26" name="รูปภาพ 26">
            <a:extLst>
              <a:ext uri="{FF2B5EF4-FFF2-40B4-BE49-F238E27FC236}">
                <a16:creationId xmlns:a16="http://schemas.microsoft.com/office/drawing/2014/main" xmlns="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765" y="6041208"/>
            <a:ext cx="642638" cy="743868"/>
          </a:xfrm>
          <a:prstGeom prst="rect">
            <a:avLst/>
          </a:prstGeom>
        </p:spPr>
      </p:pic>
      <p:pic>
        <p:nvPicPr>
          <p:cNvPr id="27" name="รูปภาพ 19">
            <a:extLst>
              <a:ext uri="{FF2B5EF4-FFF2-40B4-BE49-F238E27FC236}">
                <a16:creationId xmlns:a16="http://schemas.microsoft.com/office/drawing/2014/main" xmlns="" id="{FCE96FA1-A012-47D1-BD19-F946E4C169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6" y="6174608"/>
            <a:ext cx="698816" cy="555288"/>
          </a:xfrm>
          <a:prstGeom prst="rect">
            <a:avLst/>
          </a:prstGeom>
        </p:spPr>
      </p:pic>
      <p:pic>
        <p:nvPicPr>
          <p:cNvPr id="28" name="รูปภาพ 49">
            <a:extLst>
              <a:ext uri="{FF2B5EF4-FFF2-40B4-BE49-F238E27FC236}">
                <a16:creationId xmlns:a16="http://schemas.microsoft.com/office/drawing/2014/main" xmlns="" id="{314C8388-54FB-4FEA-9AFE-B27F658764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" y="6236205"/>
            <a:ext cx="894665" cy="438339"/>
          </a:xfrm>
          <a:prstGeom prst="rect">
            <a:avLst/>
          </a:prstGeom>
        </p:spPr>
      </p:pic>
      <p:pic>
        <p:nvPicPr>
          <p:cNvPr id="29" name="รูปภาพ 66">
            <a:extLst>
              <a:ext uri="{FF2B5EF4-FFF2-40B4-BE49-F238E27FC236}">
                <a16:creationId xmlns:a16="http://schemas.microsoft.com/office/drawing/2014/main" xmlns="" id="{6A68DC47-8C5F-44AE-8979-327E8B84B6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21" y="6089349"/>
            <a:ext cx="646485" cy="6314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D7FAE6D-FD15-4C19-9315-59D5C3B38A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67" y="6129069"/>
            <a:ext cx="619643" cy="6196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5664" y="6123493"/>
            <a:ext cx="586736" cy="60782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r="15502"/>
          <a:stretch/>
        </p:blipFill>
        <p:spPr>
          <a:xfrm>
            <a:off x="8085524" y="6025249"/>
            <a:ext cx="700369" cy="6818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78" y="6038823"/>
            <a:ext cx="866873" cy="67698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xmlns="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875" y="761900"/>
            <a:ext cx="9144000" cy="825162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sz="2800" dirty="0"/>
              <a:t>การสร้างการรับรู้ </a:t>
            </a:r>
            <a:r>
              <a:rPr lang="en-US" sz="2800" dirty="0"/>
              <a:t>“</a:t>
            </a:r>
            <a:r>
              <a:rPr lang="th-TH" sz="2800" dirty="0">
                <a:solidFill>
                  <a:srgbClr val="FF0000"/>
                </a:solidFill>
              </a:rPr>
              <a:t>การเตรียมความพร้อมจัดการน้ำหลาก ปี </a:t>
            </a:r>
            <a:r>
              <a:rPr lang="en-US" sz="2800" dirty="0">
                <a:solidFill>
                  <a:srgbClr val="FF0000"/>
                </a:solidFill>
              </a:rPr>
              <a:t>2561</a:t>
            </a:r>
            <a:r>
              <a:rPr lang="en-US" sz="2800" dirty="0" smtClean="0"/>
              <a:t>” </a:t>
            </a:r>
            <a:endParaRPr lang="th-TH" sz="2800" dirty="0" smtClean="0"/>
          </a:p>
          <a:p>
            <a:r>
              <a:rPr lang="th-TH" sz="2400" dirty="0" smtClean="0"/>
              <a:t>ในวันที่ </a:t>
            </a:r>
            <a:r>
              <a:rPr lang="en-US" sz="2400" dirty="0" smtClean="0"/>
              <a:t>4 </a:t>
            </a:r>
            <a:r>
              <a:rPr lang="th-TH" sz="2400" dirty="0" smtClean="0"/>
              <a:t>มิถุนายน </a:t>
            </a:r>
            <a:r>
              <a:rPr lang="en-US" sz="2400" dirty="0" smtClean="0"/>
              <a:t>2561</a:t>
            </a:r>
            <a:r>
              <a:rPr lang="th-TH" sz="2400" dirty="0" smtClean="0"/>
              <a:t> เวลา </a:t>
            </a:r>
            <a:r>
              <a:rPr lang="en-US" sz="2400" dirty="0" smtClean="0"/>
              <a:t>08.00 – 12.00 </a:t>
            </a:r>
            <a:r>
              <a:rPr lang="th-TH" sz="2400" dirty="0" smtClean="0"/>
              <a:t>น. </a:t>
            </a:r>
            <a:r>
              <a:rPr lang="th-TH" sz="2400" dirty="0" smtClean="0"/>
              <a:t>ณ ตึกสันติไมตรี ทำเนียบรัฐบาล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485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685795"/>
            <a:ext cx="9144000" cy="978631"/>
            <a:chOff x="0" y="881742"/>
            <a:chExt cx="9144000" cy="978631"/>
          </a:xfrm>
        </p:grpSpPr>
        <p:sp>
          <p:nvSpPr>
            <p:cNvPr id="2" name="Rectangle 1"/>
            <p:cNvSpPr/>
            <p:nvPr/>
          </p:nvSpPr>
          <p:spPr>
            <a:xfrm>
              <a:off x="0" y="881742"/>
              <a:ext cx="9144000" cy="88174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1600"/>
              <a:r>
                <a:rPr lang="th-TH" sz="40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ข้อเสนอเพื่อโปรดทราบ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1768933"/>
              <a:ext cx="9144000" cy="9144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647492" y="2056710"/>
            <a:ext cx="8183991" cy="238294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th-TH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รับทราบสถานการณ์น้ำในช่วงฤดูแล้งที่ผ่านมา</a:t>
            </a:r>
            <a:r>
              <a:rPr lang="en-US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แผนการบริหารจัดการทรัพยากรน้ำในฤดูฝน</a:t>
            </a:r>
            <a:r>
              <a:rPr lang="en-US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และการเตรียมความพร้อมการรับสถานการณ์   น้ำหลาก ปี 2561</a:t>
            </a:r>
          </a:p>
        </p:txBody>
      </p:sp>
    </p:spTree>
    <p:extLst>
      <p:ext uri="{BB962C8B-B14F-4D97-AF65-F5344CB8AC3E}">
        <p14:creationId xmlns:p14="http://schemas.microsoft.com/office/powerpoint/2010/main" val="144074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456" y="4370388"/>
            <a:ext cx="39528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544" y="1311275"/>
            <a:ext cx="4343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1287" y="6515132"/>
            <a:ext cx="2057400" cy="365125"/>
          </a:xfrm>
        </p:spPr>
        <p:txBody>
          <a:bodyPr/>
          <a:lstStyle/>
          <a:p>
            <a:fld id="{6B500CB6-B0A1-45C2-86AE-F32687292BC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89925B0A-D2DC-4E75-8C5E-94318D9232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82" y="1250112"/>
            <a:ext cx="4138717" cy="52466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060228" y="104977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h-TH" sz="1600" i="1" dirty="0">
                <a:solidFill>
                  <a:srgbClr val="000000"/>
                </a:solidFill>
                <a:latin typeface="TH SarabunPSK"/>
                <a:cs typeface="TH SarabunPSK"/>
              </a:rPr>
              <a:t>หน่วย</a:t>
            </a:r>
            <a:r>
              <a:rPr lang="en-US" sz="1600" i="1" dirty="0">
                <a:solidFill>
                  <a:srgbClr val="000000"/>
                </a:solidFill>
                <a:latin typeface="TH SarabunPSK"/>
                <a:cs typeface="TH SarabunPSK"/>
              </a:rPr>
              <a:t>:</a:t>
            </a:r>
            <a:r>
              <a:rPr lang="th-TH" sz="1600" i="1" dirty="0">
                <a:solidFill>
                  <a:srgbClr val="000000"/>
                </a:solidFill>
                <a:latin typeface="TH SarabunPSK"/>
                <a:cs typeface="TH SarabunPSK"/>
              </a:rPr>
              <a:t> ล้านไร่</a:t>
            </a:r>
            <a:endParaRPr lang="en-US" sz="1600" i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92760" y="3400595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h-TH" sz="1200" i="1" dirty="0">
                <a:solidFill>
                  <a:srgbClr val="000000"/>
                </a:solidFill>
                <a:latin typeface="TH SarabunPSK"/>
                <a:cs typeface="TH SarabunPSK"/>
              </a:rPr>
              <a:t>หน่วย</a:t>
            </a:r>
            <a:r>
              <a:rPr lang="en-US" sz="1200" i="1" dirty="0">
                <a:solidFill>
                  <a:srgbClr val="000000"/>
                </a:solidFill>
                <a:latin typeface="TH SarabunPSK"/>
                <a:cs typeface="TH SarabunPSK"/>
              </a:rPr>
              <a:t>:</a:t>
            </a:r>
            <a:r>
              <a:rPr lang="th-TH" sz="1200" i="1" dirty="0">
                <a:solidFill>
                  <a:srgbClr val="000000"/>
                </a:solidFill>
                <a:latin typeface="TH SarabunPSK"/>
                <a:cs typeface="TH SarabunPSK"/>
              </a:rPr>
              <a:t> ล้านลูกบากศ์เมตร</a:t>
            </a:r>
            <a:endParaRPr lang="en-US" sz="1200" i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0F634F4-FC93-4FDD-8A72-A99A584094DC}"/>
              </a:ext>
            </a:extLst>
          </p:cNvPr>
          <p:cNvSpPr txBox="1"/>
          <p:nvPr/>
        </p:nvSpPr>
        <p:spPr>
          <a:xfrm>
            <a:off x="-32327" y="886717"/>
            <a:ext cx="509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b="1" u="sng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แผนและผลการ</a:t>
            </a:r>
            <a:r>
              <a:rPr lang="th-TH" sz="20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จัดสรรทรัพยากรน้ำทั้งประเทศ ช่วงฤดูแล้ง ปี </a:t>
            </a:r>
            <a:r>
              <a:rPr lang="en-US" sz="20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2560/61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C9835CA-FB1A-4C36-8B30-B985566EA8CB}"/>
              </a:ext>
            </a:extLst>
          </p:cNvPr>
          <p:cNvSpPr txBox="1"/>
          <p:nvPr/>
        </p:nvSpPr>
        <p:spPr>
          <a:xfrm>
            <a:off x="51859" y="3483103"/>
            <a:ext cx="4517315" cy="64698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h-TH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แผนทั้ง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ประเทศ รวม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25,067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ล้านลบ.ม.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h-TH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ผลทั้ง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ประเทศ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 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รวม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24,836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ล้านลบ.ม. (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99%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403A52E-BD0A-441E-B5D6-61C93AFF2015}"/>
              </a:ext>
            </a:extLst>
          </p:cNvPr>
          <p:cNvSpPr txBox="1"/>
          <p:nvPr/>
        </p:nvSpPr>
        <p:spPr>
          <a:xfrm>
            <a:off x="3475863" y="5875053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h-TH" sz="1200" i="1" dirty="0">
                <a:solidFill>
                  <a:srgbClr val="000000"/>
                </a:solidFill>
                <a:latin typeface="TH SarabunPSK"/>
                <a:cs typeface="TH SarabunPSK"/>
              </a:rPr>
              <a:t>หน่วย</a:t>
            </a:r>
            <a:r>
              <a:rPr lang="en-US" sz="1200" i="1" dirty="0">
                <a:solidFill>
                  <a:srgbClr val="000000"/>
                </a:solidFill>
                <a:latin typeface="TH SarabunPSK"/>
                <a:cs typeface="TH SarabunPSK"/>
              </a:rPr>
              <a:t>:</a:t>
            </a:r>
            <a:r>
              <a:rPr lang="th-TH" sz="1200" i="1" dirty="0">
                <a:solidFill>
                  <a:srgbClr val="000000"/>
                </a:solidFill>
                <a:latin typeface="TH SarabunPSK"/>
                <a:cs typeface="TH SarabunPSK"/>
              </a:rPr>
              <a:t> ล้านลูกบากศ์เมตร</a:t>
            </a:r>
            <a:endParaRPr lang="en-US" sz="1200" i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FD1FAD95-0202-471D-98BD-3C25C69F0129}"/>
              </a:ext>
            </a:extLst>
          </p:cNvPr>
          <p:cNvSpPr txBox="1"/>
          <p:nvPr/>
        </p:nvSpPr>
        <p:spPr>
          <a:xfrm>
            <a:off x="28576" y="6161507"/>
            <a:ext cx="4551439" cy="64698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th-TH"/>
            </a:defPPr>
            <a:lvl1pPr marL="342900" indent="-342900">
              <a:buFont typeface="Wingdings" panose="05000000000000000000" pitchFamily="2" charset="2"/>
              <a:buChar char="Ø"/>
              <a:defRPr sz="1600" b="1">
                <a:solidFill>
                  <a:schemeClr val="dk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แผนการจัดสรรน้ำลุ่มเจ้าพระยา รวม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7,700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ล้านลบ.ม.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ผลการจัดสรรน้ำลุ่มเจ้าพระยารวม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8,553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ล้านลบ.ม. (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111%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BE74AA5-010B-45A8-B32C-FEE2F62E4D37}"/>
              </a:ext>
            </a:extLst>
          </p:cNvPr>
          <p:cNvSpPr txBox="1"/>
          <p:nvPr/>
        </p:nvSpPr>
        <p:spPr>
          <a:xfrm>
            <a:off x="5908208" y="998999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h-TH" sz="2000" b="1" dirty="0">
                <a:solidFill>
                  <a:srgbClr val="000000"/>
                </a:solidFill>
                <a:latin typeface="TH SarabunPSK"/>
                <a:cs typeface="TH SarabunPSK"/>
              </a:rPr>
              <a:t>จัดสรรน้ำเพื่อการเกษตร</a:t>
            </a:r>
            <a:endParaRPr lang="en-US" sz="20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936741F8-054B-4529-908B-86644B598C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81" y="965881"/>
            <a:ext cx="380625" cy="373797"/>
          </a:xfrm>
          <a:prstGeom prst="rect">
            <a:avLst/>
          </a:prstGeom>
        </p:spPr>
      </p:pic>
      <p:sp>
        <p:nvSpPr>
          <p:cNvPr id="52" name="Rectangle: Rounded Corners 27">
            <a:extLst>
              <a:ext uri="{FF2B5EF4-FFF2-40B4-BE49-F238E27FC236}">
                <a16:creationId xmlns:a16="http://schemas.microsoft.com/office/drawing/2014/main" xmlns="" id="{1498E817-EE55-4C60-8DF1-E045D6ECF2F8}"/>
              </a:ext>
            </a:extLst>
          </p:cNvPr>
          <p:cNvSpPr/>
          <p:nvPr/>
        </p:nvSpPr>
        <p:spPr>
          <a:xfrm>
            <a:off x="5025733" y="5373040"/>
            <a:ext cx="3833946" cy="1123712"/>
          </a:xfrm>
          <a:prstGeom prst="roundRect">
            <a:avLst/>
          </a:prstGeom>
          <a:solidFill>
            <a:srgbClr val="0070C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ทั้งประเทศ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ข้าว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: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แผน 11.69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,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ผล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12.62 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มากกว่าแผน 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1.00</a:t>
            </a:r>
            <a:endParaRPr kumimoji="0" lang="th-TH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/>
              <a:ea typeface="+mn-ea"/>
              <a:cs typeface="TH SarabunPSK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พืชไร่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-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พืชผัก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: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แผน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2.90 ,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ผล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2.50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น้อยกว่าแผน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0.4</a:t>
            </a:r>
          </a:p>
        </p:txBody>
      </p:sp>
      <p:sp>
        <p:nvSpPr>
          <p:cNvPr id="53" name="Rectangle: Rounded Corners 72">
            <a:extLst>
              <a:ext uri="{FF2B5EF4-FFF2-40B4-BE49-F238E27FC236}">
                <a16:creationId xmlns:a16="http://schemas.microsoft.com/office/drawing/2014/main" xmlns="" id="{484E7754-40C4-425B-BD1F-098AB1263F0C}"/>
              </a:ext>
            </a:extLst>
          </p:cNvPr>
          <p:cNvSpPr/>
          <p:nvPr/>
        </p:nvSpPr>
        <p:spPr>
          <a:xfrm>
            <a:off x="6477506" y="4399417"/>
            <a:ext cx="2361694" cy="664012"/>
          </a:xfrm>
          <a:prstGeom prst="round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ลุ่มน้ำแม่กลอง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ข้าว: แผน 0.95 ,ผล 0.83 น้อยกว่าแผน 0.12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พืชไร่-พืชผัก: แผน 0.34 ,ผล 0.24 น้อยกว่าแผน 0.10</a:t>
            </a:r>
          </a:p>
        </p:txBody>
      </p:sp>
      <p:sp>
        <p:nvSpPr>
          <p:cNvPr id="54" name="Rectangle: Rounded Corners 73">
            <a:extLst>
              <a:ext uri="{FF2B5EF4-FFF2-40B4-BE49-F238E27FC236}">
                <a16:creationId xmlns:a16="http://schemas.microsoft.com/office/drawing/2014/main" xmlns="" id="{DE444FAD-7EFB-46B4-A7DF-0D293DB1059D}"/>
              </a:ext>
            </a:extLst>
          </p:cNvPr>
          <p:cNvSpPr/>
          <p:nvPr/>
        </p:nvSpPr>
        <p:spPr>
          <a:xfrm>
            <a:off x="6475167" y="3659279"/>
            <a:ext cx="2361694" cy="664012"/>
          </a:xfrm>
          <a:prstGeom prst="roundRect">
            <a:avLst/>
          </a:prstGeom>
          <a:solidFill>
            <a:srgbClr val="7030A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ลุ่มน้ำชี-มูล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ข้าว: แผน 1.80 ,ผล 1.86 มากกว่าแผน 0.06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พืชไร่-พืชผัก: แผน 0.68 ,ผล 0.50 น้อยกว่าแผน 0.18</a:t>
            </a:r>
          </a:p>
        </p:txBody>
      </p:sp>
      <p:sp>
        <p:nvSpPr>
          <p:cNvPr id="55" name="Rectangle: Rounded Corners 33">
            <a:extLst>
              <a:ext uri="{FF2B5EF4-FFF2-40B4-BE49-F238E27FC236}">
                <a16:creationId xmlns:a16="http://schemas.microsoft.com/office/drawing/2014/main" xmlns="" id="{7F41A21E-B05A-43FE-9F1A-BCE188B24751}"/>
              </a:ext>
            </a:extLst>
          </p:cNvPr>
          <p:cNvSpPr/>
          <p:nvPr/>
        </p:nvSpPr>
        <p:spPr>
          <a:xfrm>
            <a:off x="4991613" y="1449762"/>
            <a:ext cx="2361694" cy="664012"/>
          </a:xfrm>
          <a:prstGeom prst="roundRect">
            <a:avLst/>
          </a:prstGeom>
          <a:solidFill>
            <a:srgbClr val="F79646">
              <a:lumMod val="75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ลุ่มน้ำเจ้าพระยา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ข้าว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: 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แผน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7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.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6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,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ผล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7.86  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มากกว่าแผน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0.80</a:t>
            </a:r>
            <a:endParaRPr kumimoji="0" lang="th-TH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/>
              <a:ea typeface="+mn-ea"/>
              <a:cs typeface="TH SarabunPSK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พืชไร่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-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พืชผัก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: 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แผน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0.70 ,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ผล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0.78 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มากกว่าแผน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7378FFF-2E08-416A-9E19-B8E3FEC7FF2F}"/>
              </a:ext>
            </a:extLst>
          </p:cNvPr>
          <p:cNvSpPr txBox="1"/>
          <p:nvPr/>
        </p:nvSpPr>
        <p:spPr>
          <a:xfrm>
            <a:off x="147552" y="4200046"/>
            <a:ext cx="432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b="1" u="sng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แผนและผลการ</a:t>
            </a:r>
            <a:r>
              <a:rPr lang="th-TH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จัดสรรน้ำลุ่มน้ำเจ้าพระยา ช่วงฤดูแล้ง ปี </a:t>
            </a:r>
            <a:r>
              <a:rPr lang="en-US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2560/61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บริหารจัดการน้ำในฤดูฝน ปี </a:t>
            </a:r>
            <a:r>
              <a:rPr lang="th-TH" sz="2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2561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58044" y="2129772"/>
            <a:ext cx="1867819" cy="705078"/>
            <a:chOff x="1117600" y="2460978"/>
            <a:chExt cx="1867819" cy="705078"/>
          </a:xfrm>
        </p:grpSpPr>
        <p:sp>
          <p:nvSpPr>
            <p:cNvPr id="27" name="TextBox 26"/>
            <p:cNvSpPr txBox="1"/>
            <p:nvPr/>
          </p:nvSpPr>
          <p:spPr>
            <a:xfrm>
              <a:off x="1117600" y="2460978"/>
              <a:ext cx="186781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th-TH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รักษาระบบนิเวศน์และอื่น ๆ</a:t>
              </a:r>
            </a:p>
            <a:p>
              <a:pPr algn="ctr"/>
              <a:r>
                <a:rPr lang="en-US" sz="1600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6,948</a:t>
              </a: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 (28%)</a:t>
              </a:r>
              <a:endParaRPr lang="th-TH" dirty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pic>
          <p:nvPicPr>
            <p:cNvPr id="40" name="Picture 39" descr="enveronment.png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7964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145" y="2837409"/>
              <a:ext cx="328647" cy="328647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34" name="TextBox 33"/>
          <p:cNvSpPr txBox="1"/>
          <p:nvPr/>
        </p:nvSpPr>
        <p:spPr>
          <a:xfrm>
            <a:off x="2590800" y="1819325"/>
            <a:ext cx="915635" cy="892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เกษตรกรรม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15,952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(64%)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91" y="1521729"/>
            <a:ext cx="421174" cy="4521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7" name="TextBox 56"/>
          <p:cNvSpPr txBox="1"/>
          <p:nvPr/>
        </p:nvSpPr>
        <p:spPr>
          <a:xfrm>
            <a:off x="530576" y="1226659"/>
            <a:ext cx="108395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อุปโภค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-</a:t>
            </a:r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บริโภค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2,167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(9%)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9" name="Picture 38" descr="tab.png"/>
          <p:cNvPicPr>
            <a:picLocks noChangeAspect="1"/>
          </p:cNvPicPr>
          <p:nvPr/>
        </p:nvPicPr>
        <p:blipFill>
          <a:blip r:embed="rId8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2" y="1370660"/>
            <a:ext cx="329431" cy="31255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59" name="Elbow Connector 58"/>
          <p:cNvCxnSpPr>
            <a:stCxn id="57" idx="3"/>
          </p:cNvCxnSpPr>
          <p:nvPr/>
        </p:nvCxnSpPr>
        <p:spPr>
          <a:xfrm>
            <a:off x="1614526" y="1549825"/>
            <a:ext cx="564230" cy="105812"/>
          </a:xfrm>
          <a:prstGeom prst="bentConnector3">
            <a:avLst>
              <a:gd name="adj1" fmla="val 50000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52398" y="5277556"/>
            <a:ext cx="1867819" cy="659724"/>
            <a:chOff x="1117600" y="2460978"/>
            <a:chExt cx="1867819" cy="659724"/>
          </a:xfrm>
        </p:grpSpPr>
        <p:sp>
          <p:nvSpPr>
            <p:cNvPr id="61" name="TextBox 60"/>
            <p:cNvSpPr txBox="1"/>
            <p:nvPr/>
          </p:nvSpPr>
          <p:spPr>
            <a:xfrm>
              <a:off x="1117600" y="2460978"/>
              <a:ext cx="186781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th-TH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รักษาระบบนิเวศน์และอื่น ๆ</a:t>
              </a:r>
            </a:p>
            <a:p>
              <a:pPr algn="ctr"/>
              <a:r>
                <a:rPr lang="en-US" sz="1600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1,140</a:t>
              </a: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 (15%)</a:t>
              </a:r>
              <a:endParaRPr lang="th-TH" dirty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pic>
          <p:nvPicPr>
            <p:cNvPr id="62" name="Picture 61" descr="enveronment.png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7964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145" y="2792055"/>
              <a:ext cx="328647" cy="328647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63" name="TextBox 62"/>
          <p:cNvSpPr txBox="1"/>
          <p:nvPr/>
        </p:nvSpPr>
        <p:spPr>
          <a:xfrm>
            <a:off x="2856088" y="4967109"/>
            <a:ext cx="915635" cy="892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เกษตรกรรม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5,110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(66%)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79" y="4669513"/>
            <a:ext cx="421174" cy="4521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5" name="TextBox 64"/>
          <p:cNvSpPr txBox="1"/>
          <p:nvPr/>
        </p:nvSpPr>
        <p:spPr>
          <a:xfrm>
            <a:off x="468487" y="4566354"/>
            <a:ext cx="108395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อุปโภค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-</a:t>
            </a:r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บริโภค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1,450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(19%)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6" name="Picture 65" descr="tab.png"/>
          <p:cNvPicPr>
            <a:picLocks noChangeAspect="1"/>
          </p:cNvPicPr>
          <p:nvPr/>
        </p:nvPicPr>
        <p:blipFill>
          <a:blip r:embed="rId8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4" y="4552311"/>
            <a:ext cx="329431" cy="31255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68" name="Elbow Connector 67"/>
          <p:cNvCxnSpPr>
            <a:stCxn id="65" idx="3"/>
          </p:cNvCxnSpPr>
          <p:nvPr/>
        </p:nvCxnSpPr>
        <p:spPr>
          <a:xfrm flipV="1">
            <a:off x="1552437" y="4809067"/>
            <a:ext cx="773074" cy="80453"/>
          </a:xfrm>
          <a:prstGeom prst="bentConnector3">
            <a:avLst>
              <a:gd name="adj1" fmla="val 50000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133608" y="1208966"/>
            <a:ext cx="336792" cy="815773"/>
          </a:xfrm>
          <a:prstGeom prst="roundRect">
            <a:avLst>
              <a:gd name="adj" fmla="val 10000"/>
            </a:avLst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1000" r="-61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Rounded Rectangle 43"/>
          <p:cNvSpPr/>
          <p:nvPr/>
        </p:nvSpPr>
        <p:spPr>
          <a:xfrm>
            <a:off x="4190831" y="4489705"/>
            <a:ext cx="324725" cy="677967"/>
          </a:xfrm>
          <a:prstGeom prst="roundRect">
            <a:avLst>
              <a:gd name="adj" fmla="val 10000"/>
            </a:avLst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1000" r="-61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72335"/>
              <a:satOff val="-2780"/>
              <a:lumOff val="977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4050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4" y="1315284"/>
            <a:ext cx="3911324" cy="55270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85307" y="1239293"/>
            <a:ext cx="4762138" cy="1817978"/>
          </a:xfrm>
          <a:prstGeom prst="roundRect">
            <a:avLst>
              <a:gd name="adj" fmla="val 8752"/>
            </a:avLst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สี่เหลี่ยมผืนผ้า 6">
            <a:extLst>
              <a:ext uri="{FF2B5EF4-FFF2-40B4-BE49-F238E27FC236}">
                <a16:creationId xmlns:a16="http://schemas.microsoft.com/office/drawing/2014/main" xmlns="" id="{B975E6B1-6AE4-488D-BC1D-B7FA36BA36F8}"/>
              </a:ext>
            </a:extLst>
          </p:cNvPr>
          <p:cNvSpPr txBox="1">
            <a:spLocks/>
          </p:cNvSpPr>
          <p:nvPr/>
        </p:nvSpPr>
        <p:spPr bwMode="auto">
          <a:xfrm>
            <a:off x="4230776" y="1244822"/>
            <a:ext cx="4762138" cy="1877437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thaiDi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สถานการณ์น้ำท่า ช่วงฤดูแล้ง ปี 256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ปริมาณน้ำท่า ภาพรวมทั้งประเทศ เกณฑ์ ปกติ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30-70% 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ของความจุลำน้ำ) </a:t>
            </a:r>
          </a:p>
          <a:p>
            <a:pPr marL="342900" indent="-342900" algn="thaiDi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en-US" sz="22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ลุ่มน้ำภาคตะวันออกเฉียงเหนือ </a:t>
            </a:r>
            <a:r>
              <a:rPr lang="th-TH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แม่น้ำมูล 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M6A</a:t>
            </a:r>
            <a:r>
              <a:rPr lang="th-TH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เดือนกุมภาพันธ์ 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2561 </a:t>
            </a:r>
            <a:r>
              <a:rPr lang="th-TH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น้ำน้อย (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10-30% </a:t>
            </a:r>
            <a:r>
              <a:rPr lang="th-TH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ของความจุลำน้ำ)</a:t>
            </a:r>
          </a:p>
        </p:txBody>
      </p:sp>
      <p:graphicFrame>
        <p:nvGraphicFramePr>
          <p:cNvPr id="10" name="ตาราง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032427"/>
              </p:ext>
            </p:extLst>
          </p:nvPr>
        </p:nvGraphicFramePr>
        <p:xfrm>
          <a:off x="4249088" y="3691102"/>
          <a:ext cx="4865719" cy="20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5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8315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ลุ่มน้ำ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คุณภาพน้ำด้าน</a:t>
                      </a:r>
                      <a:r>
                        <a:rPr lang="th-TH" sz="2400" b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ความเค็ม</a:t>
                      </a:r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ในฤดูแล้งที่ผ่านมา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652">
                <a:tc>
                  <a:txBody>
                    <a:bodyPr/>
                    <a:lstStyle/>
                    <a:p>
                      <a:pPr algn="l"/>
                      <a:r>
                        <a:rPr lang="th-TH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เจ้าพระยา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สถานการณ์ที่ผ่านมาอยู่ใน  </a:t>
                      </a:r>
                      <a:r>
                        <a:rPr lang="th-TH" sz="1800" b="1" dirty="0">
                          <a:solidFill>
                            <a:srgbClr val="00B05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เกณฑ์ปกติ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444">
                <a:tc>
                  <a:txBody>
                    <a:bodyPr/>
                    <a:lstStyle/>
                    <a:p>
                      <a:pPr algn="l"/>
                      <a:r>
                        <a:rPr lang="th-TH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ท่าจีน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สถานการณ์ที่ผ่านมาอยู่ใน  </a:t>
                      </a:r>
                      <a:r>
                        <a:rPr lang="th-TH" sz="1800" b="1" dirty="0">
                          <a:solidFill>
                            <a:srgbClr val="00B05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เกณฑ์ปกติ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652">
                <a:tc>
                  <a:txBody>
                    <a:bodyPr/>
                    <a:lstStyle/>
                    <a:p>
                      <a:pPr algn="l"/>
                      <a:r>
                        <a:rPr lang="th-TH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ปราจีน</a:t>
                      </a:r>
                      <a:r>
                        <a:rPr lang="th-TH" sz="1600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–บางปะกง</a:t>
                      </a:r>
                      <a:endParaRPr lang="th-TH" sz="1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สถานการณ์ที่ผ่านมาอยู่ใน  </a:t>
                      </a:r>
                      <a:r>
                        <a:rPr lang="th-TH" sz="1800" b="1" kern="1200" dirty="0">
                          <a:solidFill>
                            <a:srgbClr val="00B050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เกณฑ์ปกติ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</a:t>
                      </a:r>
                      <a:r>
                        <a:rPr lang="th-TH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แม่กลอง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สถานการณ์ที่ผ่านมาอยู่ใน  </a:t>
                      </a:r>
                      <a:r>
                        <a:rPr lang="th-TH" sz="1800" b="1" kern="1200" dirty="0">
                          <a:solidFill>
                            <a:srgbClr val="00B050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เกณฑ์ปกติ</a:t>
                      </a:r>
                    </a:p>
                  </a:txBody>
                  <a:tcPr marT="216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" name="สี่เหลี่ยมผืนผ้า 3"/>
          <p:cNvSpPr/>
          <p:nvPr/>
        </p:nvSpPr>
        <p:spPr>
          <a:xfrm>
            <a:off x="4297600" y="5796984"/>
            <a:ext cx="3771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sz="16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ผลิตน้ำประปา</a:t>
            </a: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0.25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(ลุ่มน้ำเจ้าพระยา)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defRPr/>
            </a:pP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sz="16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ปลูกกล้วยไม้</a:t>
            </a: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0.75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(ลุ่มน้ำท่าจีน)</a:t>
            </a: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sz="16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เพื่อการเกษตร</a:t>
            </a: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2.00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(ลุ่มน้ำอื่นๆ)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7600" y="775160"/>
            <a:ext cx="21242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th-TH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สภาพน้ำลำน้ำต่างๆ</a:t>
            </a:r>
            <a:endParaRPr 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28795" y="3250292"/>
            <a:ext cx="12570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th-TH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คุณภาพน้ำ</a:t>
            </a:r>
            <a:endParaRPr 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</a:t>
            </a:r>
            <a:r>
              <a:rPr lang="th-TH" sz="28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2561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23">
            <a:extLst>
              <a:ext uri="{FF2B5EF4-FFF2-40B4-BE49-F238E27FC236}">
                <a16:creationId xmlns:a16="http://schemas.microsoft.com/office/drawing/2014/main" xmlns="" id="{0779BC72-79EB-4D3A-9A63-4974E4DBAE67}"/>
              </a:ext>
            </a:extLst>
          </p:cNvPr>
          <p:cNvSpPr/>
          <p:nvPr/>
        </p:nvSpPr>
        <p:spPr>
          <a:xfrm>
            <a:off x="0" y="751912"/>
            <a:ext cx="4248804" cy="510778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400" b="1" u="sng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สรุปสถานการณ์น้ำท่า</a:t>
            </a:r>
            <a:r>
              <a:rPr kumimoji="0" lang="th-TH" sz="2400" b="1" i="0" u="sng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cs typeface="TH SarabunPSK" pitchFamily="34" charset="-34"/>
              </a:rPr>
              <a:t>ใน</a:t>
            </a:r>
            <a:r>
              <a:rPr kumimoji="0" lang="th-TH" sz="2400" b="1" i="0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cs typeface="TH SarabunPSK" pitchFamily="34" charset="-34"/>
              </a:rPr>
              <a:t>ช่วงฤดูแล้ง</a:t>
            </a:r>
          </a:p>
        </p:txBody>
      </p:sp>
    </p:spTree>
    <p:extLst>
      <p:ext uri="{BB962C8B-B14F-4D97-AF65-F5344CB8AC3E}">
        <p14:creationId xmlns:p14="http://schemas.microsoft.com/office/powerpoint/2010/main" val="184517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r="10740"/>
          <a:stretch/>
        </p:blipFill>
        <p:spPr>
          <a:xfrm>
            <a:off x="3334625" y="944770"/>
            <a:ext cx="3193143" cy="54500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F2226C27-785B-4172-A9A9-DC00D652260B}"/>
              </a:ext>
            </a:extLst>
          </p:cNvPr>
          <p:cNvGrpSpPr/>
          <p:nvPr/>
        </p:nvGrpSpPr>
        <p:grpSpPr>
          <a:xfrm>
            <a:off x="7399085" y="5787896"/>
            <a:ext cx="1690408" cy="915841"/>
            <a:chOff x="5047540" y="3701439"/>
            <a:chExt cx="3077458" cy="2046698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7540" y="3857697"/>
              <a:ext cx="3077458" cy="1890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4" name="&quot;No&quot; Symbol 73"/>
            <p:cNvSpPr/>
            <p:nvPr/>
          </p:nvSpPr>
          <p:spPr>
            <a:xfrm>
              <a:off x="5269324" y="3701439"/>
              <a:ext cx="2633890" cy="1964308"/>
            </a:xfrm>
            <a:prstGeom prst="noSmoking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85F706EF-6051-4A48-93AB-89EACEA62E55}"/>
              </a:ext>
            </a:extLst>
          </p:cNvPr>
          <p:cNvSpPr/>
          <p:nvPr/>
        </p:nvSpPr>
        <p:spPr>
          <a:xfrm>
            <a:off x="6420362" y="2330520"/>
            <a:ext cx="2698630" cy="2421252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F23D126B-A62F-4FE7-B557-8B6F4AA7CA67}"/>
              </a:ext>
            </a:extLst>
          </p:cNvPr>
          <p:cNvGrpSpPr/>
          <p:nvPr/>
        </p:nvGrpSpPr>
        <p:grpSpPr>
          <a:xfrm>
            <a:off x="171598" y="4177080"/>
            <a:ext cx="3877305" cy="1428492"/>
            <a:chOff x="55488" y="1591780"/>
            <a:chExt cx="3314838" cy="1219370"/>
          </a:xfrm>
        </p:grpSpPr>
        <p:sp>
          <p:nvSpPr>
            <p:cNvPr id="62" name="Rectangle: Rounded Corners 57">
              <a:extLst>
                <a:ext uri="{FF2B5EF4-FFF2-40B4-BE49-F238E27FC236}">
                  <a16:creationId xmlns:a16="http://schemas.microsoft.com/office/drawing/2014/main" xmlns="" id="{1812D31B-1E37-4331-B45F-549522C59DD1}"/>
                </a:ext>
              </a:extLst>
            </p:cNvPr>
            <p:cNvSpPr/>
            <p:nvPr/>
          </p:nvSpPr>
          <p:spPr>
            <a:xfrm>
              <a:off x="55488" y="1591780"/>
              <a:ext cx="3217836" cy="121937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: Rounded Corners 59">
              <a:extLst>
                <a:ext uri="{FF2B5EF4-FFF2-40B4-BE49-F238E27FC236}">
                  <a16:creationId xmlns:a16="http://schemas.microsoft.com/office/drawing/2014/main" xmlns="" id="{A3CE0977-12E3-45DC-9C47-12BE296D0F38}"/>
                </a:ext>
              </a:extLst>
            </p:cNvPr>
            <p:cNvSpPr/>
            <p:nvPr/>
          </p:nvSpPr>
          <p:spPr>
            <a:xfrm>
              <a:off x="631225" y="1642974"/>
              <a:ext cx="2554971" cy="1104910"/>
            </a:xfrm>
            <a:prstGeom prst="roundRect">
              <a:avLst/>
            </a:prstGeom>
            <a:solidFill>
              <a:srgbClr val="00206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5702AA01-FB65-4099-9FC7-12B735BCD334}"/>
                </a:ext>
              </a:extLst>
            </p:cNvPr>
            <p:cNvSpPr/>
            <p:nvPr/>
          </p:nvSpPr>
          <p:spPr>
            <a:xfrm>
              <a:off x="619292" y="1606968"/>
              <a:ext cx="2751034" cy="118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กรมทรัพยากรน้ำบาดาล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- เพื่อการเกษตร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969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แห่ง แล้วเสร็จ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633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แห่ง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- เพื่อการอุปโภค-บริโภค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1,437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บ่อ แล้วเสร็จ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390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บ่อ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- น้ำดื่มสะอาดให้กับโรงเรียน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633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บ่อ แล้วเสร็จ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486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บ่อ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- การแจกจ่ายน้ำ  รวม  4,580,088 ลิตร</a:t>
              </a:r>
            </a:p>
          </p:txBody>
        </p:sp>
      </p:grpSp>
      <p:sp>
        <p:nvSpPr>
          <p:cNvPr id="65" name="สี่เหลี่ยมมุมมน 19">
            <a:extLst>
              <a:ext uri="{FF2B5EF4-FFF2-40B4-BE49-F238E27FC236}">
                <a16:creationId xmlns:a16="http://schemas.microsoft.com/office/drawing/2014/main" xmlns="" id="{2D5FAE0C-17D3-43E5-A047-C93B6E8AE45C}"/>
              </a:ext>
            </a:extLst>
          </p:cNvPr>
          <p:cNvSpPr/>
          <p:nvPr/>
        </p:nvSpPr>
        <p:spPr>
          <a:xfrm>
            <a:off x="153712" y="4378460"/>
            <a:ext cx="684564" cy="600336"/>
          </a:xfrm>
          <a:prstGeom prst="roundRect">
            <a:avLst>
              <a:gd name="adj" fmla="val 10000"/>
            </a:avLst>
          </a:prstGeom>
          <a:blipFill rotWithShape="0">
            <a:blip r:embed="rId5" cstate="print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79A96D87-2659-4878-B91C-9783B90E4A1A}"/>
              </a:ext>
            </a:extLst>
          </p:cNvPr>
          <p:cNvGrpSpPr/>
          <p:nvPr/>
        </p:nvGrpSpPr>
        <p:grpSpPr>
          <a:xfrm>
            <a:off x="171599" y="2945012"/>
            <a:ext cx="3508859" cy="1175858"/>
            <a:chOff x="55488" y="1648930"/>
            <a:chExt cx="3217836" cy="1107597"/>
          </a:xfrm>
        </p:grpSpPr>
        <p:sp>
          <p:nvSpPr>
            <p:cNvPr id="67" name="Rectangle: Rounded Corners 52">
              <a:extLst>
                <a:ext uri="{FF2B5EF4-FFF2-40B4-BE49-F238E27FC236}">
                  <a16:creationId xmlns:a16="http://schemas.microsoft.com/office/drawing/2014/main" xmlns="" id="{813548DE-AC4A-4FA5-81E4-584C26E2CC6E}"/>
                </a:ext>
              </a:extLst>
            </p:cNvPr>
            <p:cNvSpPr/>
            <p:nvPr/>
          </p:nvSpPr>
          <p:spPr>
            <a:xfrm>
              <a:off x="55488" y="1648930"/>
              <a:ext cx="3217836" cy="1107597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: Rounded Corners 54">
              <a:extLst>
                <a:ext uri="{FF2B5EF4-FFF2-40B4-BE49-F238E27FC236}">
                  <a16:creationId xmlns:a16="http://schemas.microsoft.com/office/drawing/2014/main" xmlns="" id="{4858B32D-8FAB-4D85-AD66-DC92F92B7F46}"/>
                </a:ext>
              </a:extLst>
            </p:cNvPr>
            <p:cNvSpPr/>
            <p:nvPr/>
          </p:nvSpPr>
          <p:spPr>
            <a:xfrm>
              <a:off x="639429" y="1727682"/>
              <a:ext cx="2562384" cy="973152"/>
            </a:xfrm>
            <a:prstGeom prst="round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E7EDCE34-2E49-4934-BDFE-6E0775D5E00C}"/>
                </a:ext>
              </a:extLst>
            </p:cNvPr>
            <p:cNvSpPr/>
            <p:nvPr/>
          </p:nvSpPr>
          <p:spPr>
            <a:xfrm>
              <a:off x="733785" y="1714459"/>
              <a:ext cx="2520906" cy="840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กรมทรัพยากรน้ำ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ปริมาณการสูบ</a:t>
              </a:r>
              <a:r>
                <a:rPr lang="th-TH" sz="16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itchFamily="34" charset="-34"/>
                  <a:cs typeface="TH SarabunPSK" pitchFamily="34" charset="-34"/>
                </a:rPr>
                <a:t>น้ำ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รวม 7,870,220 ลบ.ม.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ได้รับประโยชน์ จำนวน 11,870 ครัวเรือน</a:t>
              </a:r>
            </a:p>
          </p:txBody>
        </p:sp>
      </p:grpSp>
      <p:pic>
        <p:nvPicPr>
          <p:cNvPr id="71" name="รูปภาพ 15">
            <a:extLst>
              <a:ext uri="{FF2B5EF4-FFF2-40B4-BE49-F238E27FC236}">
                <a16:creationId xmlns:a16="http://schemas.microsoft.com/office/drawing/2014/main" xmlns="" id="{D4B5A8CE-58AA-4641-8381-AEADA2FCAA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871" y="5670293"/>
            <a:ext cx="2256438" cy="117680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446867" y="5172687"/>
            <a:ext cx="269863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2800" b="1" u="sng" dirty="0">
                <a:solidFill>
                  <a:prstClr val="black"/>
                </a:solidFill>
                <a:effectLst>
                  <a:glow rad="101600">
                    <a:srgbClr val="F79646">
                      <a:satMod val="175000"/>
                      <a:alpha val="40000"/>
                    </a:srgb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ไม่มีพื้นที่ประกาศภัยแล้ง</a:t>
            </a:r>
            <a:endParaRPr lang="en-US" sz="2800" b="1" u="sng" dirty="0">
              <a:solidFill>
                <a:prstClr val="black"/>
              </a:solidFill>
              <a:effectLst>
                <a:glow rad="101600">
                  <a:srgbClr val="F79646">
                    <a:satMod val="175000"/>
                    <a:alpha val="40000"/>
                  </a:srgb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4C3B8DC8-6760-4451-BECC-4AF52A520466}"/>
              </a:ext>
            </a:extLst>
          </p:cNvPr>
          <p:cNvGrpSpPr/>
          <p:nvPr/>
        </p:nvGrpSpPr>
        <p:grpSpPr>
          <a:xfrm>
            <a:off x="4297146" y="4240649"/>
            <a:ext cx="1966525" cy="968242"/>
            <a:chOff x="4619869" y="4748500"/>
            <a:chExt cx="1966525" cy="968242"/>
          </a:xfrm>
        </p:grpSpPr>
        <p:pic>
          <p:nvPicPr>
            <p:cNvPr id="79" name="รูปภาพ 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24"/>
            <a:stretch/>
          </p:blipFill>
          <p:spPr>
            <a:xfrm>
              <a:off x="4675416" y="4748500"/>
              <a:ext cx="1587261" cy="813154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86496" y="4984177"/>
              <a:ext cx="922140" cy="637871"/>
            </a:xfrm>
            <a:prstGeom prst="rect">
              <a:avLst/>
            </a:prstGeom>
          </p:spPr>
        </p:pic>
        <p:pic>
          <p:nvPicPr>
            <p:cNvPr id="81" name="รูปภาพ 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58" t="64555" r="14656" b="30663"/>
            <a:stretch/>
          </p:blipFill>
          <p:spPr>
            <a:xfrm>
              <a:off x="4713494" y="4748500"/>
              <a:ext cx="1413222" cy="217808"/>
            </a:xfrm>
            <a:prstGeom prst="rect">
              <a:avLst/>
            </a:prstGeom>
          </p:spPr>
        </p:pic>
        <p:grpSp>
          <p:nvGrpSpPr>
            <p:cNvPr id="82" name="กลุ่ม 8"/>
            <p:cNvGrpSpPr/>
            <p:nvPr/>
          </p:nvGrpSpPr>
          <p:grpSpPr>
            <a:xfrm>
              <a:off x="4829935" y="4991819"/>
              <a:ext cx="1467694" cy="669044"/>
              <a:chOff x="-1196319" y="4805524"/>
              <a:chExt cx="1467694" cy="669044"/>
            </a:xfrm>
          </p:grpSpPr>
          <p:sp>
            <p:nvSpPr>
              <p:cNvPr id="92" name="สี่เหลี่ยมผืนผ้า 7"/>
              <p:cNvSpPr/>
              <p:nvPr/>
            </p:nvSpPr>
            <p:spPr bwMode="auto">
              <a:xfrm>
                <a:off x="-1196319" y="4805524"/>
                <a:ext cx="1135360" cy="647437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Browallia New" pitchFamily="34" charset="-34"/>
                </a:endParaRPr>
              </a:p>
            </p:txBody>
          </p:sp>
          <p:pic>
            <p:nvPicPr>
              <p:cNvPr id="93" name="รูปภาพ 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930" t="68969" r="14656" b="19354"/>
              <a:stretch/>
            </p:blipFill>
            <p:spPr>
              <a:xfrm>
                <a:off x="-997849" y="4942684"/>
                <a:ext cx="1269224" cy="531884"/>
              </a:xfrm>
              <a:prstGeom prst="rect">
                <a:avLst/>
              </a:prstGeom>
            </p:spPr>
          </p:pic>
          <p:sp>
            <p:nvSpPr>
              <p:cNvPr id="94" name="สี่เหลี่ยมผืนผ้า 6"/>
              <p:cNvSpPr/>
              <p:nvPr/>
            </p:nvSpPr>
            <p:spPr bwMode="auto">
              <a:xfrm>
                <a:off x="-952921" y="4820764"/>
                <a:ext cx="216000" cy="108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Browallia New" pitchFamily="34" charset="-34"/>
                </a:endParaRPr>
              </a:p>
            </p:txBody>
          </p:sp>
        </p:grpSp>
        <p:grpSp>
          <p:nvGrpSpPr>
            <p:cNvPr id="83" name="กลุ่ม 9"/>
            <p:cNvGrpSpPr/>
            <p:nvPr/>
          </p:nvGrpSpPr>
          <p:grpSpPr>
            <a:xfrm>
              <a:off x="5628194" y="5084425"/>
              <a:ext cx="958200" cy="570071"/>
              <a:chOff x="1874144" y="5360331"/>
              <a:chExt cx="958200" cy="570071"/>
            </a:xfrm>
          </p:grpSpPr>
          <p:sp>
            <p:nvSpPr>
              <p:cNvPr id="89" name="กล่องข้อความ 2"/>
              <p:cNvSpPr txBox="1"/>
              <p:nvPr/>
            </p:nvSpPr>
            <p:spPr>
              <a:xfrm>
                <a:off x="1922884" y="5360331"/>
                <a:ext cx="864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0 –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</a:t>
                </a: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ล้าน ลบ.ม.</a:t>
                </a:r>
              </a:p>
            </p:txBody>
          </p:sp>
          <p:sp>
            <p:nvSpPr>
              <p:cNvPr id="90" name="กล่องข้อความ 21"/>
              <p:cNvSpPr txBox="1"/>
              <p:nvPr/>
            </p:nvSpPr>
            <p:spPr>
              <a:xfrm>
                <a:off x="1874144" y="5512731"/>
                <a:ext cx="864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</a:t>
                </a: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–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20</a:t>
                </a: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ล้าน ลบ.ม.</a:t>
                </a:r>
              </a:p>
            </p:txBody>
          </p:sp>
          <p:sp>
            <p:nvSpPr>
              <p:cNvPr id="91" name="กล่องข้อความ 23"/>
              <p:cNvSpPr txBox="1"/>
              <p:nvPr/>
            </p:nvSpPr>
            <p:spPr>
              <a:xfrm>
                <a:off x="1968248" y="5684181"/>
                <a:ext cx="864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&gt;20 </a:t>
                </a: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ล้าน ลบ.ม.</a:t>
                </a:r>
              </a:p>
            </p:txBody>
          </p:sp>
        </p:grpSp>
        <p:sp>
          <p:nvSpPr>
            <p:cNvPr id="84" name="กล่องข้อความ 42"/>
            <p:cNvSpPr txBox="1"/>
            <p:nvPr/>
          </p:nvSpPr>
          <p:spPr>
            <a:xfrm>
              <a:off x="5022613" y="4953942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628</a:t>
              </a:r>
              <a:endParaRPr kumimoji="0" lang="th-TH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5" name="กล่องข้อความ 43"/>
            <p:cNvSpPr txBox="1"/>
            <p:nvPr/>
          </p:nvSpPr>
          <p:spPr>
            <a:xfrm>
              <a:off x="5022613" y="5106342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226</a:t>
              </a:r>
              <a:endParaRPr kumimoji="0" lang="th-TH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6" name="กล่องข้อความ 58"/>
            <p:cNvSpPr txBox="1"/>
            <p:nvPr/>
          </p:nvSpPr>
          <p:spPr>
            <a:xfrm>
              <a:off x="5036618" y="525664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73</a:t>
              </a:r>
              <a:endParaRPr kumimoji="0" lang="th-TH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7" name="กล่องข้อความ 58"/>
            <p:cNvSpPr txBox="1"/>
            <p:nvPr/>
          </p:nvSpPr>
          <p:spPr>
            <a:xfrm>
              <a:off x="5052989" y="540904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</a:t>
              </a:r>
              <a:endParaRPr kumimoji="0" lang="th-TH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8" name="Rounded Rectangle 87"/>
            <p:cNvSpPr/>
            <p:nvPr/>
          </p:nvSpPr>
          <p:spPr bwMode="auto">
            <a:xfrm>
              <a:off x="4619869" y="4773435"/>
              <a:ext cx="1854534" cy="943307"/>
            </a:xfrm>
            <a:prstGeom prst="roundRect">
              <a:avLst>
                <a:gd name="adj" fmla="val 9979"/>
              </a:avLst>
            </a:prstGeom>
            <a:noFill/>
            <a:ln w="15875" cap="flat" cmpd="sng" algn="ctr">
              <a:solidFill>
                <a:srgbClr val="C0504D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Browallia New" pitchFamily="34" charset="-34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6478023" y="2271625"/>
            <a:ext cx="2610819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มีฝนตกเนื่องจากพายุฤดูร้อน</a:t>
            </a:r>
          </a:p>
          <a:p>
            <a:pPr algn="ctr"/>
            <a:r>
              <a:rPr lang="th-TH" b="1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ช่วงเดือน ก.พ.</a:t>
            </a:r>
            <a:r>
              <a:rPr lang="en-US" b="1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b="1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เม.ย.</a:t>
            </a:r>
            <a:r>
              <a:rPr lang="en-US" b="1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99B8D6F0-59F2-4AD7-97C5-BFA96B1EB495}"/>
              </a:ext>
            </a:extLst>
          </p:cNvPr>
          <p:cNvGrpSpPr/>
          <p:nvPr/>
        </p:nvGrpSpPr>
        <p:grpSpPr>
          <a:xfrm>
            <a:off x="171600" y="1780388"/>
            <a:ext cx="3508860" cy="1145636"/>
            <a:chOff x="55488" y="1648930"/>
            <a:chExt cx="3217836" cy="923065"/>
          </a:xfrm>
        </p:grpSpPr>
        <p:sp>
          <p:nvSpPr>
            <p:cNvPr id="97" name="Rectangle: Rounded Corners 36">
              <a:extLst>
                <a:ext uri="{FF2B5EF4-FFF2-40B4-BE49-F238E27FC236}">
                  <a16:creationId xmlns:a16="http://schemas.microsoft.com/office/drawing/2014/main" xmlns="" id="{4EB4BA75-2D17-4186-9657-4B4A6F995039}"/>
                </a:ext>
              </a:extLst>
            </p:cNvPr>
            <p:cNvSpPr/>
            <p:nvPr/>
          </p:nvSpPr>
          <p:spPr>
            <a:xfrm>
              <a:off x="55488" y="1648930"/>
              <a:ext cx="3217836" cy="92306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สี่เหลี่ยมมุมมน 17">
              <a:extLst>
                <a:ext uri="{FF2B5EF4-FFF2-40B4-BE49-F238E27FC236}">
                  <a16:creationId xmlns:a16="http://schemas.microsoft.com/office/drawing/2014/main" xmlns="" id="{3887EE8B-7FAD-47CE-8D3E-91BDD2281373}"/>
                </a:ext>
              </a:extLst>
            </p:cNvPr>
            <p:cNvSpPr/>
            <p:nvPr/>
          </p:nvSpPr>
          <p:spPr>
            <a:xfrm>
              <a:off x="114296" y="1726133"/>
              <a:ext cx="507608" cy="546274"/>
            </a:xfrm>
            <a:prstGeom prst="roundRect">
              <a:avLst>
                <a:gd name="adj" fmla="val 10000"/>
              </a:avLst>
            </a:prstGeom>
            <a:blipFill rotWithShape="0">
              <a:blip r:embed="rId10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9" name="Rectangle: Rounded Corners 35">
              <a:extLst>
                <a:ext uri="{FF2B5EF4-FFF2-40B4-BE49-F238E27FC236}">
                  <a16:creationId xmlns:a16="http://schemas.microsoft.com/office/drawing/2014/main" xmlns="" id="{44C69936-84E3-4E68-82F9-D222029F8A7F}"/>
                </a:ext>
              </a:extLst>
            </p:cNvPr>
            <p:cNvSpPr/>
            <p:nvPr/>
          </p:nvSpPr>
          <p:spPr>
            <a:xfrm>
              <a:off x="686931" y="1705753"/>
              <a:ext cx="2500507" cy="80104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F5052568-F4C8-4581-BCC4-7BBA54369ECC}"/>
                </a:ext>
              </a:extLst>
            </p:cNvPr>
            <p:cNvSpPr/>
            <p:nvPr/>
          </p:nvSpPr>
          <p:spPr>
            <a:xfrm>
              <a:off x="747889" y="1702013"/>
              <a:ext cx="2369678" cy="595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กรมชลประทาน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เครื่องสูบน้ำจำนวน 241 เครื่อง</a:t>
              </a:r>
            </a:p>
          </p:txBody>
        </p:sp>
      </p:grpSp>
      <p:sp>
        <p:nvSpPr>
          <p:cNvPr id="101" name="สี่เหลี่ยมผืนผ้า 23">
            <a:extLst>
              <a:ext uri="{FF2B5EF4-FFF2-40B4-BE49-F238E27FC236}">
                <a16:creationId xmlns:a16="http://schemas.microsoft.com/office/drawing/2014/main" xmlns="" id="{0779BC72-79EB-4D3A-9A63-4974E4DBAE67}"/>
              </a:ext>
            </a:extLst>
          </p:cNvPr>
          <p:cNvSpPr/>
          <p:nvPr/>
        </p:nvSpPr>
        <p:spPr>
          <a:xfrm>
            <a:off x="190500" y="948449"/>
            <a:ext cx="3217836" cy="783193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การสนับสนุนเครื่องจักรและเครื่องมือ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ในช่วงฤดูแล้ง</a:t>
            </a:r>
          </a:p>
        </p:txBody>
      </p:sp>
      <p:sp>
        <p:nvSpPr>
          <p:cNvPr id="102" name="สี่เหลี่ยมมุมมน 18">
            <a:extLst>
              <a:ext uri="{FF2B5EF4-FFF2-40B4-BE49-F238E27FC236}">
                <a16:creationId xmlns:a16="http://schemas.microsoft.com/office/drawing/2014/main" xmlns="" id="{B7A8AC8B-5135-465B-971C-85FCE940DE1D}"/>
              </a:ext>
            </a:extLst>
          </p:cNvPr>
          <p:cNvSpPr/>
          <p:nvPr/>
        </p:nvSpPr>
        <p:spPr>
          <a:xfrm>
            <a:off x="265370" y="3093145"/>
            <a:ext cx="485321" cy="598745"/>
          </a:xfrm>
          <a:prstGeom prst="roundRect">
            <a:avLst>
              <a:gd name="adj" fmla="val 10000"/>
            </a:avLst>
          </a:prstGeom>
          <a:blipFill rotWithShape="0">
            <a:blip r:embed="rId11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465D2612-25FD-4140-A55D-005F06082D8B}"/>
              </a:ext>
            </a:extLst>
          </p:cNvPr>
          <p:cNvGrpSpPr/>
          <p:nvPr/>
        </p:nvGrpSpPr>
        <p:grpSpPr>
          <a:xfrm>
            <a:off x="157800" y="5805928"/>
            <a:ext cx="4349412" cy="1003598"/>
            <a:chOff x="55488" y="1648929"/>
            <a:chExt cx="3217836" cy="1003598"/>
          </a:xfrm>
        </p:grpSpPr>
        <p:sp>
          <p:nvSpPr>
            <p:cNvPr id="104" name="Rectangle: Rounded Corners 62">
              <a:extLst>
                <a:ext uri="{FF2B5EF4-FFF2-40B4-BE49-F238E27FC236}">
                  <a16:creationId xmlns:a16="http://schemas.microsoft.com/office/drawing/2014/main" xmlns="" id="{7667FBB8-D530-4A9F-B98F-E5D755512478}"/>
                </a:ext>
              </a:extLst>
            </p:cNvPr>
            <p:cNvSpPr/>
            <p:nvPr/>
          </p:nvSpPr>
          <p:spPr>
            <a:xfrm>
              <a:off x="55488" y="1648929"/>
              <a:ext cx="3217836" cy="1003597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: Rounded Corners 63">
              <a:extLst>
                <a:ext uri="{FF2B5EF4-FFF2-40B4-BE49-F238E27FC236}">
                  <a16:creationId xmlns:a16="http://schemas.microsoft.com/office/drawing/2014/main" xmlns="" id="{06159856-35B6-4F9A-886C-798F8756AD92}"/>
                </a:ext>
              </a:extLst>
            </p:cNvPr>
            <p:cNvSpPr/>
            <p:nvPr/>
          </p:nvSpPr>
          <p:spPr>
            <a:xfrm>
              <a:off x="558927" y="1723936"/>
              <a:ext cx="2637828" cy="883571"/>
            </a:xfrm>
            <a:prstGeom prst="round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D835D4AA-87EA-41D5-B9C2-FD5E98C005C1}"/>
                </a:ext>
              </a:extLst>
            </p:cNvPr>
            <p:cNvSpPr/>
            <p:nvPr/>
          </p:nvSpPr>
          <p:spPr>
            <a:xfrm>
              <a:off x="571027" y="1759975"/>
              <a:ext cx="263782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กรมฝนหลวงและการบินเกษตร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ขึ้นปฏิบัติงาน 844 เที่ยวบิน  ใช้สารฝนหลวง 655.38 ตัน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จังหวัดที่มีรายงานฝนตกรวม 42 จังหวัด</a:t>
              </a:r>
            </a:p>
          </p:txBody>
        </p:sp>
      </p:grpSp>
      <p:sp>
        <p:nvSpPr>
          <p:cNvPr id="107" name="สี่เหลี่ยมมุมมน 20">
            <a:extLst>
              <a:ext uri="{FF2B5EF4-FFF2-40B4-BE49-F238E27FC236}">
                <a16:creationId xmlns:a16="http://schemas.microsoft.com/office/drawing/2014/main" xmlns="" id="{2B827DF1-4D99-4FA0-87C0-9C53341CCCAF}"/>
              </a:ext>
            </a:extLst>
          </p:cNvPr>
          <p:cNvSpPr/>
          <p:nvPr/>
        </p:nvSpPr>
        <p:spPr>
          <a:xfrm>
            <a:off x="186434" y="5912855"/>
            <a:ext cx="627997" cy="458467"/>
          </a:xfrm>
          <a:prstGeom prst="roundRect">
            <a:avLst>
              <a:gd name="adj" fmla="val 10000"/>
            </a:avLst>
          </a:prstGeom>
          <a:blipFill rotWithShape="0">
            <a:blip r:embed="rId12" cstate="print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xmlns="" id="{0902198E-36CB-4D54-8AD5-A73B145B77F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34" y="3137944"/>
            <a:ext cx="817649" cy="150195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xmlns="" id="{437F5417-071D-4022-A98C-884D5E17C3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78" y="3137944"/>
            <a:ext cx="817649" cy="150195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84C9A55A-46B7-43BF-A7C4-EF4B0043C67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449" y="3137944"/>
            <a:ext cx="817650" cy="150195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sp>
        <p:nvSpPr>
          <p:cNvPr id="111" name="Arrow: Down 4100">
            <a:extLst>
              <a:ext uri="{FF2B5EF4-FFF2-40B4-BE49-F238E27FC236}">
                <a16:creationId xmlns:a16="http://schemas.microsoft.com/office/drawing/2014/main" xmlns="" id="{37A3BFA8-20F1-44CF-B67D-B1F67CCF019B}"/>
              </a:ext>
            </a:extLst>
          </p:cNvPr>
          <p:cNvSpPr/>
          <p:nvPr/>
        </p:nvSpPr>
        <p:spPr>
          <a:xfrm>
            <a:off x="7449872" y="4856591"/>
            <a:ext cx="692619" cy="371803"/>
          </a:xfrm>
          <a:prstGeom prst="down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Arrow: Down 75">
            <a:extLst>
              <a:ext uri="{FF2B5EF4-FFF2-40B4-BE49-F238E27FC236}">
                <a16:creationId xmlns:a16="http://schemas.microsoft.com/office/drawing/2014/main" xmlns="" id="{A904C4E9-8CA0-4ED3-8DA5-483D480BC0F8}"/>
              </a:ext>
            </a:extLst>
          </p:cNvPr>
          <p:cNvSpPr/>
          <p:nvPr/>
        </p:nvSpPr>
        <p:spPr>
          <a:xfrm rot="16200000">
            <a:off x="3368739" y="2496407"/>
            <a:ext cx="692619" cy="371803"/>
          </a:xfrm>
          <a:prstGeom prst="down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Arrow: Down 76">
            <a:extLst>
              <a:ext uri="{FF2B5EF4-FFF2-40B4-BE49-F238E27FC236}">
                <a16:creationId xmlns:a16="http://schemas.microsoft.com/office/drawing/2014/main" xmlns="" id="{E00B400C-DA57-414D-88A5-E9647B545ADC}"/>
              </a:ext>
            </a:extLst>
          </p:cNvPr>
          <p:cNvSpPr/>
          <p:nvPr/>
        </p:nvSpPr>
        <p:spPr>
          <a:xfrm rot="16200000">
            <a:off x="5819930" y="2540606"/>
            <a:ext cx="692619" cy="371803"/>
          </a:xfrm>
          <a:prstGeom prst="down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: Rounded Corners 8">
            <a:extLst>
              <a:ext uri="{FF2B5EF4-FFF2-40B4-BE49-F238E27FC236}">
                <a16:creationId xmlns:a16="http://schemas.microsoft.com/office/drawing/2014/main" xmlns="" id="{F55AF8AF-78A9-450A-BBC0-7A55300E09B6}"/>
              </a:ext>
            </a:extLst>
          </p:cNvPr>
          <p:cNvSpPr/>
          <p:nvPr/>
        </p:nvSpPr>
        <p:spPr>
          <a:xfrm>
            <a:off x="4285716" y="768791"/>
            <a:ext cx="4022906" cy="1225868"/>
          </a:xfrm>
          <a:prstGeom prst="round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คาดการณ์พื้นที่เสี่ยงภัย</a:t>
            </a:r>
            <a:r>
              <a:rPr kumimoji="0" lang="th-TH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แล้งภาคการเกษตร</a:t>
            </a:r>
            <a:r>
              <a:rPr kumimoji="0" lang="th-TH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/>
            </a:r>
            <a:br>
              <a:rPr kumimoji="0" lang="th-TH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</a:b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ช่วงเดือนมีนาคม – เมษายน 2561 จำนวน</a:t>
            </a:r>
            <a:r>
              <a:rPr kumimoji="0" lang="th-TH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228600">
                    <a:srgbClr val="F7964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23 จังหวัด 74 อำเภอ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glow rad="228600">
                  <a:srgbClr val="F79646">
                    <a:satMod val="175000"/>
                    <a:alpha val="40000"/>
                  </a:srgbClr>
                </a:glo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7677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522969"/>
            <a:ext cx="91440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414463" algn="l"/>
                <a:tab pos="1457325" algn="l"/>
              </a:tabLst>
            </a:pPr>
            <a:r>
              <a: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แผนการบริหารจัดการทรัพยากรน้ำในฤดูฝน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tabLst>
                <a:tab pos="1414463" algn="l"/>
                <a:tab pos="1457325" algn="l"/>
              </a:tabLst>
            </a:pPr>
            <a:r>
              <a:rPr lang="th-TH" sz="4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 พ.ค. - 31 ต.ค. 61)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2605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24">
            <a:extLst>
              <a:ext uri="{FF2B5EF4-FFF2-40B4-BE49-F238E27FC236}">
                <a16:creationId xmlns="" xmlns:a16="http://schemas.microsoft.com/office/drawing/2014/main" id="{CD1350EA-9033-4974-9C88-65113DA958A6}"/>
              </a:ext>
            </a:extLst>
          </p:cNvPr>
          <p:cNvSpPr/>
          <p:nvPr/>
        </p:nvSpPr>
        <p:spPr>
          <a:xfrm>
            <a:off x="4530952" y="3246242"/>
            <a:ext cx="4429125" cy="3085110"/>
          </a:xfrm>
          <a:prstGeom prst="roundRect">
            <a:avLst>
              <a:gd name="adj" fmla="val 6319"/>
            </a:avLst>
          </a:prstGeom>
          <a:solidFill>
            <a:srgbClr val="4BACC6">
              <a:lumMod val="40000"/>
              <a:lumOff val="60000"/>
              <a:alpha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0" name="Rounded Rectangle 24">
            <a:extLst>
              <a:ext uri="{FF2B5EF4-FFF2-40B4-BE49-F238E27FC236}">
                <a16:creationId xmlns="" xmlns:a16="http://schemas.microsoft.com/office/drawing/2014/main" id="{C2C195F9-0A7A-4508-8AEE-7B0FA344ED33}"/>
              </a:ext>
            </a:extLst>
          </p:cNvPr>
          <p:cNvSpPr/>
          <p:nvPr/>
        </p:nvSpPr>
        <p:spPr>
          <a:xfrm>
            <a:off x="4586514" y="1147092"/>
            <a:ext cx="4429125" cy="1920200"/>
          </a:xfrm>
          <a:prstGeom prst="roundRect">
            <a:avLst>
              <a:gd name="adj" fmla="val 6319"/>
            </a:avLst>
          </a:prstGeom>
          <a:solidFill>
            <a:srgbClr val="4BACC6">
              <a:lumMod val="40000"/>
              <a:lumOff val="60000"/>
              <a:alpha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2" name="สี่เหลี่ยมผืนผ้า 6">
            <a:extLst>
              <a:ext uri="{FF2B5EF4-FFF2-40B4-BE49-F238E27FC236}">
                <a16:creationId xmlns="" xmlns:a16="http://schemas.microsoft.com/office/drawing/2014/main" id="{732EA0D5-C3B1-4B98-AD73-2FDD4B195676}"/>
              </a:ext>
            </a:extLst>
          </p:cNvPr>
          <p:cNvSpPr/>
          <p:nvPr/>
        </p:nvSpPr>
        <p:spPr>
          <a:xfrm>
            <a:off x="4530952" y="3452615"/>
            <a:ext cx="4429125" cy="2427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28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คาดหมาย </a:t>
            </a:r>
            <a:endParaRPr lang="en-US" sz="2800" b="1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"/>
              <a:tabLst>
                <a:tab pos="5731510" algn="l"/>
              </a:tabLst>
              <a:defRPr/>
            </a:pPr>
            <a:r>
              <a:rPr lang="th-TH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ในช่วงวันที่ 19-20 พ.ค. ลมใต้และลมตะวันออกเฉียงใต้ยังคงพัดนำความชื้นจากทะเลจีนใต้เข้าปกคลุมประเทศไทย </a:t>
            </a:r>
            <a:r>
              <a:rPr lang="th-TH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ทำให้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ฝน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บาง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พื้นที่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th-TH" b="1" dirty="0" smtClean="0">
              <a:solidFill>
                <a:srgbClr val="00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indent="-3429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"/>
              <a:tabLst>
                <a:tab pos="5731510" algn="l"/>
              </a:tabLst>
              <a:defRPr/>
            </a:pPr>
            <a:r>
              <a:rPr lang="th-TH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ส่วนในช่วงวันที่ 21-24 พ.ค. ลมตะวันตกเฉียงใต้พัดปกคลุมทะเลอันดามันและภาคใต้ ประกอบกับลมตะวันออกเฉียง</a:t>
            </a:r>
            <a:r>
              <a:rPr lang="th-TH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ใต้จะ</a:t>
            </a:r>
            <a:r>
              <a:rPr lang="th-TH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มีกำลังแรงขึ้น </a:t>
            </a:r>
            <a:r>
              <a:rPr lang="th-TH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ทำให้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ฝน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ฟ้าคะนองเพิ่มขึ้นและมีฝนตกหนัก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บางพื้นที่</a:t>
            </a:r>
            <a:endParaRPr lang="th-TH" b="1" spc="-5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สี่เหลี่ยมผืนผ้า 8">
            <a:extLst>
              <a:ext uri="{FF2B5EF4-FFF2-40B4-BE49-F238E27FC236}">
                <a16:creationId xmlns="" xmlns:a16="http://schemas.microsoft.com/office/drawing/2014/main" id="{63B70D04-6E51-4F70-B04A-3DFCC87BFDD6}"/>
              </a:ext>
            </a:extLst>
          </p:cNvPr>
          <p:cNvSpPr/>
          <p:nvPr/>
        </p:nvSpPr>
        <p:spPr>
          <a:xfrm>
            <a:off x="4586514" y="1369341"/>
            <a:ext cx="4429125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28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</a:t>
            </a:r>
          </a:p>
          <a:p>
            <a:pPr marL="285750" indent="-285750" algn="thaiDi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ประเทศไทยตอนบนมีฝนฟ้าคะนองบางพื้นที่ </a:t>
            </a:r>
            <a:endParaRPr lang="th-TH" dirty="0" smtClean="0">
              <a:latin typeface="TH SarabunPSK" pitchFamily="34" charset="-34"/>
              <a:cs typeface="TH SarabunPSK" pitchFamily="34" charset="-34"/>
            </a:endParaRPr>
          </a:p>
          <a:p>
            <a:pPr marL="285750" indent="-285750" algn="thaiDi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ภาคตะวันออกเฉียงเหนือและภาคตะวันออกมี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ฝนตกหนักบาง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แห่ง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ภาค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ใต้มีฝนฟ้าคะนองหลายพื้นที่</a:t>
            </a:r>
            <a:endParaRPr lang="th-TH" i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2" name="Group 26">
            <a:extLst>
              <a:ext uri="{FF2B5EF4-FFF2-40B4-BE49-F238E27FC236}">
                <a16:creationId xmlns="" xmlns:a16="http://schemas.microsoft.com/office/drawing/2014/main" id="{0A436149-4052-496A-97FD-C38960103EEE}"/>
              </a:ext>
            </a:extLst>
          </p:cNvPr>
          <p:cNvGrpSpPr>
            <a:grpSpLocks/>
          </p:cNvGrpSpPr>
          <p:nvPr/>
        </p:nvGrpSpPr>
        <p:grpSpPr bwMode="auto">
          <a:xfrm>
            <a:off x="5580289" y="769266"/>
            <a:ext cx="911225" cy="911225"/>
            <a:chOff x="5220072" y="487785"/>
            <a:chExt cx="910809" cy="910809"/>
          </a:xfrm>
        </p:grpSpPr>
        <p:pic>
          <p:nvPicPr>
            <p:cNvPr id="25" name="Picture 16" descr="C:\Users\USER\Pictures\Cloud-icon.png">
              <a:extLst>
                <a:ext uri="{FF2B5EF4-FFF2-40B4-BE49-F238E27FC236}">
                  <a16:creationId xmlns="" xmlns:a16="http://schemas.microsoft.com/office/drawing/2014/main" id="{8951E947-CEBB-463C-B451-4C6441CD4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87785"/>
              <a:ext cx="910809" cy="910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สี่เหลี่ยมผืนผ้า 10">
              <a:extLst>
                <a:ext uri="{FF2B5EF4-FFF2-40B4-BE49-F238E27FC236}">
                  <a16:creationId xmlns="" xmlns:a16="http://schemas.microsoft.com/office/drawing/2014/main" id="{B145C3F2-9D07-4F2C-B9B0-BE67A10F5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217" y="702377"/>
              <a:ext cx="84549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th-TH" altLang="en-US" sz="1600" b="1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สถานะ</a:t>
              </a:r>
              <a:br>
                <a:rPr lang="th-TH" altLang="en-US" sz="1600" b="1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altLang="en-US" sz="1600" b="1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ปกติ</a:t>
              </a:r>
            </a:p>
          </p:txBody>
        </p:sp>
      </p:grpSp>
      <p:pic>
        <p:nvPicPr>
          <p:cNvPr id="27" name="Picture 2" descr="http://www.satda.tmd.go.th/sat/2018051611.jpg">
            <a:extLst>
              <a:ext uri="{FF2B5EF4-FFF2-40B4-BE49-F238E27FC236}">
                <a16:creationId xmlns="" xmlns:a16="http://schemas.microsoft.com/office/drawing/2014/main" id="{F7881F62-F5C6-4109-BCD6-8E90E711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9954" y="1441889"/>
            <a:ext cx="3256637" cy="34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 descr="https://www.tmd.go.th/programs/uploads/maps/2018-05-16_TopChart_07.jpg">
            <a:extLst>
              <a:ext uri="{FF2B5EF4-FFF2-40B4-BE49-F238E27FC236}">
                <a16:creationId xmlns="" xmlns:a16="http://schemas.microsoft.com/office/drawing/2014/main" id="{719B7683-6D14-4126-8C02-20C4D16F1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2614" y="5062403"/>
            <a:ext cx="2368550" cy="148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http://www.thaiwater.net/Tracking/Now/wp.png">
            <a:extLst>
              <a:ext uri="{FF2B5EF4-FFF2-40B4-BE49-F238E27FC236}">
                <a16:creationId xmlns="" xmlns:a16="http://schemas.microsoft.com/office/drawing/2014/main" id="{C0347AB9-CCEB-40B5-A5FA-A4B640A1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20" y="4903875"/>
            <a:ext cx="2109788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 descr="C:\Users\USER\Pictures\Cloud-icon.png">
            <a:extLst>
              <a:ext uri="{FF2B5EF4-FFF2-40B4-BE49-F238E27FC236}">
                <a16:creationId xmlns="" xmlns:a16="http://schemas.microsoft.com/office/drawing/2014/main" id="{08F2ADD0-4624-49B9-9DEC-58CF99DC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4" y="2931916"/>
            <a:ext cx="9112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สี่เหลี่ยมผืนผ้า 10">
            <a:extLst>
              <a:ext uri="{FF2B5EF4-FFF2-40B4-BE49-F238E27FC236}">
                <a16:creationId xmlns="" xmlns:a16="http://schemas.microsoft.com/office/drawing/2014/main" id="{4F579A75-3016-4CA5-8DBE-B60541CB0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114" y="3182741"/>
            <a:ext cx="846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600" b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แนวโน้ม</a:t>
            </a:r>
            <a:r>
              <a:rPr lang="th-TH" altLang="en-US" sz="1600" b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เฝ้าระวัง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23">
            <a:extLst>
              <a:ext uri="{FF2B5EF4-FFF2-40B4-BE49-F238E27FC236}">
                <a16:creationId xmlns:a16="http://schemas.microsoft.com/office/drawing/2014/main" xmlns="" id="{0779BC72-79EB-4D3A-9A63-4974E4DBAE67}"/>
              </a:ext>
            </a:extLst>
          </p:cNvPr>
          <p:cNvSpPr/>
          <p:nvPr/>
        </p:nvSpPr>
        <p:spPr>
          <a:xfrm>
            <a:off x="105842" y="827504"/>
            <a:ext cx="4248804" cy="510778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sng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cs typeface="TH SarabunPSK" pitchFamily="34" charset="-34"/>
              </a:rPr>
              <a:t>พยากรณ์อากาศในช่วง</a:t>
            </a:r>
            <a:r>
              <a:rPr kumimoji="0" lang="th-TH" sz="2400" b="1" i="0" u="sng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r>
              <a:rPr kumimoji="0" lang="en-US" sz="2400" b="1" i="0" u="sng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cs typeface="TH SarabunPSK" pitchFamily="34" charset="-34"/>
              </a:rPr>
              <a:t>7</a:t>
            </a:r>
            <a:r>
              <a:rPr kumimoji="0" lang="th-TH" sz="2400" b="1" i="0" u="sng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cs typeface="TH SarabunPSK" pitchFamily="34" charset="-34"/>
              </a:rPr>
              <a:t> วันข้างหน้า</a:t>
            </a:r>
            <a:endParaRPr kumimoji="0" lang="th-TH" sz="2400" b="1" i="0" u="sng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1211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xmlns="" id="{3291222B-A370-466C-92CB-82944C459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871783"/>
            <a:ext cx="4284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ปริมาณฝนสะสม (1 ม.ค</a:t>
            </a:r>
            <a:r>
              <a:rPr lang="en-US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61 – </a:t>
            </a:r>
            <a:r>
              <a:rPr lang="en-US" altLang="en-US" sz="2400" b="1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18 </a:t>
            </a:r>
            <a:r>
              <a:rPr lang="th-TH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พ.ค.</a:t>
            </a:r>
            <a:r>
              <a:rPr lang="en-US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  <a:r>
              <a:rPr lang="th-TH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5D24E31D-49E5-401C-B31F-79238EDF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524" y="1317975"/>
            <a:ext cx="2395261" cy="48653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54A5E989-6366-4401-A826-B30F4ED4DE10}"/>
              </a:ext>
            </a:extLst>
          </p:cNvPr>
          <p:cNvGraphicFramePr>
            <a:graphicFrameLocks noGrp="1"/>
          </p:cNvGraphicFramePr>
          <p:nvPr/>
        </p:nvGraphicFramePr>
        <p:xfrm>
          <a:off x="5105400" y="1317975"/>
          <a:ext cx="2781300" cy="4989516"/>
        </p:xfrm>
        <a:graphic>
          <a:graphicData uri="http://schemas.openxmlformats.org/drawingml/2006/table">
            <a:tbl>
              <a:tblPr firstRow="1" bandRow="1"/>
              <a:tblGrid>
                <a:gridCol w="17119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693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ภาคเหนือ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254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31%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238.4 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มม.</a:t>
                      </a:r>
                      <a:endParaRPr lang="en-US" sz="1800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254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6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ภาคตะวันออกเฉียงเหนือ</a:t>
                      </a:r>
                      <a:endParaRPr lang="en-US" sz="16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254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+ 13%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254.8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254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ภาคกลาง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68%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348.2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+ 52%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441.2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+ 40%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422.1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ภาคใต้ฝั่งตะวันตก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+ 27%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baseline="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545.4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ทั้งประเทศ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i="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+ 35%</a:t>
                      </a:r>
                      <a:endParaRPr lang="th-TH" sz="1800" b="1" i="0" dirty="0">
                        <a:solidFill>
                          <a:srgbClr val="FF000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340 มม.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52218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2383</TotalTime>
  <Words>3409</Words>
  <Application>Microsoft Macintosh PowerPoint</Application>
  <PresentationFormat>On-screen Show (4:3)</PresentationFormat>
  <Paragraphs>745</Paragraphs>
  <Slides>31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SPM54-55</dc:creator>
  <cp:lastModifiedBy>Plan RID</cp:lastModifiedBy>
  <cp:revision>387</cp:revision>
  <cp:lastPrinted>2018-05-17T06:12:47Z</cp:lastPrinted>
  <dcterms:created xsi:type="dcterms:W3CDTF">2018-02-19T05:34:46Z</dcterms:created>
  <dcterms:modified xsi:type="dcterms:W3CDTF">2018-05-20T01:02:09Z</dcterms:modified>
</cp:coreProperties>
</file>